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44"/>
  </p:handoutMasterIdLst>
  <p:sldIdLst>
    <p:sldId id="1931" r:id="rId3"/>
    <p:sldId id="1847" r:id="rId4"/>
    <p:sldId id="1933" r:id="rId5"/>
    <p:sldId id="1938" r:id="rId6"/>
    <p:sldId id="1937" r:id="rId8"/>
    <p:sldId id="1941" r:id="rId9"/>
    <p:sldId id="1950" r:id="rId10"/>
    <p:sldId id="1946" r:id="rId11"/>
    <p:sldId id="1960" r:id="rId12"/>
    <p:sldId id="1954" r:id="rId13"/>
    <p:sldId id="1952" r:id="rId14"/>
    <p:sldId id="2024" r:id="rId15"/>
    <p:sldId id="2046" r:id="rId16"/>
    <p:sldId id="1971" r:id="rId17"/>
    <p:sldId id="1964" r:id="rId18"/>
    <p:sldId id="2067" r:id="rId19"/>
    <p:sldId id="2103" r:id="rId20"/>
    <p:sldId id="2093" r:id="rId21"/>
    <p:sldId id="2094" r:id="rId22"/>
    <p:sldId id="2095" r:id="rId23"/>
    <p:sldId id="2096" r:id="rId24"/>
    <p:sldId id="2097" r:id="rId25"/>
    <p:sldId id="2098" r:id="rId26"/>
    <p:sldId id="2099" r:id="rId27"/>
    <p:sldId id="2100" r:id="rId28"/>
    <p:sldId id="2102" r:id="rId29"/>
    <p:sldId id="2104" r:id="rId30"/>
    <p:sldId id="1717" r:id="rId31"/>
    <p:sldId id="2091" r:id="rId32"/>
    <p:sldId id="2092" r:id="rId33"/>
    <p:sldId id="1718" r:id="rId34"/>
    <p:sldId id="2066" r:id="rId35"/>
    <p:sldId id="1722" r:id="rId36"/>
    <p:sldId id="1723" r:id="rId37"/>
    <p:sldId id="1724" r:id="rId38"/>
    <p:sldId id="1725" r:id="rId39"/>
    <p:sldId id="1727" r:id="rId40"/>
    <p:sldId id="1731" r:id="rId41"/>
    <p:sldId id="1732" r:id="rId42"/>
    <p:sldId id="2105" r:id="rId43"/>
  </p:sldIdLst>
  <p:sldSz cx="9144000" cy="6858000" type="screen4x3"/>
  <p:notesSz cx="7099300" cy="10234930"/>
  <p:custDataLst>
    <p:tags r:id="rId48"/>
  </p:custDataLst>
  <p:defaultTextStyle>
    <a:defPPr>
      <a:defRPr lang="zh-CN"/>
    </a:defPPr>
    <a:lvl1pPr marL="0" lvl="0" indent="0" algn="l" defTabSz="914400" rtl="0" eaLnBrk="0" fontAlgn="base" latinLnBrk="0" hangingPunct="0">
      <a:lnSpc>
        <a:spcPct val="100000"/>
      </a:lnSpc>
      <a:spcBef>
        <a:spcPct val="0"/>
      </a:spcBef>
      <a:spcAft>
        <a:spcPct val="0"/>
      </a:spcAft>
      <a:buNone/>
      <a:defRPr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0" userDrawn="1">
          <p15:clr>
            <a:srgbClr val="A4A3A4"/>
          </p15:clr>
        </p15:guide>
        <p15:guide id="2" pos="29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FFCC99"/>
    <a:srgbClr val="990000"/>
    <a:srgbClr val="CCFFCC"/>
    <a:srgbClr val="EAEAEA"/>
    <a:srgbClr val="FF0000"/>
    <a:srgbClr val="0000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812"/>
    <p:restoredTop sz="84771"/>
  </p:normalViewPr>
  <p:slideViewPr>
    <p:cSldViewPr snapToGrid="0" snapToObjects="1" showGuides="1">
      <p:cViewPr varScale="1">
        <p:scale>
          <a:sx n="58" d="100"/>
          <a:sy n="58" d="100"/>
        </p:scale>
        <p:origin x="1395" y="30"/>
      </p:cViewPr>
      <p:guideLst>
        <p:guide orient="horz" pos="2170"/>
        <p:guide pos="2991"/>
      </p:guideLst>
    </p:cSldViewPr>
  </p:slideViewPr>
  <p:outlineViewPr>
    <p:cViewPr>
      <p:scale>
        <a:sx n="33" d="100"/>
        <a:sy n="33" d="100"/>
      </p:scale>
      <p:origin x="0" y="0"/>
    </p:cViewPr>
  </p:outlineViewPr>
  <p:notesTextViewPr>
    <p:cViewPr>
      <p:scale>
        <a:sx n="150" d="100"/>
        <a:sy n="150" d="100"/>
      </p:scale>
      <p:origin x="0" y="0"/>
    </p:cViewPr>
  </p:notesTextViewPr>
  <p:sorterViewPr showFormatting="0">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3.png"/></Relationships>
</file>

<file path=ppt/drawings/_rels/vmlDrawing6.vml.rels><?xml version="1.0" encoding="UTF-8" standalone="yes"?>
<Relationships xmlns="http://schemas.openxmlformats.org/package/2006/relationships"><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44514" name="页眉占位符 1344513"/>
          <p:cNvSpPr>
            <a:spLocks noGrp="1"/>
          </p:cNvSpPr>
          <p:nvPr>
            <p:ph type="hdr" sz="quarter"/>
          </p:nvPr>
        </p:nvSpPr>
        <p:spPr>
          <a:xfrm>
            <a:off x="0" y="0"/>
            <a:ext cx="3076575" cy="511175"/>
          </a:xfrm>
          <a:prstGeom prst="rect">
            <a:avLst/>
          </a:prstGeom>
          <a:noFill/>
          <a:ln w="9525">
            <a:noFill/>
            <a:miter/>
          </a:ln>
        </p:spPr>
        <p:txBody>
          <a:bodyPr lIns="96460" tIns="48230" rIns="96460" bIns="48230"/>
          <a:lstStyle>
            <a:lvl1pPr defTabSz="965200" eaLnBrk="1" hangingPunct="1">
              <a:buFont typeface="Arial" panose="020B0604020202020204" pitchFamily="34" charset="0"/>
              <a:buNone/>
              <a:defRPr sz="1300" b="0" noProof="1"/>
            </a:lvl1pPr>
          </a:lstStyle>
          <a:p>
            <a:pPr marL="0" marR="0" lvl="0" indent="0" algn="l" defTabSz="965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44515" name="日期占位符 1344514"/>
          <p:cNvSpPr>
            <a:spLocks noGrp="1"/>
          </p:cNvSpPr>
          <p:nvPr>
            <p:ph type="dt" sz="quarter" idx="1"/>
          </p:nvPr>
        </p:nvSpPr>
        <p:spPr>
          <a:xfrm>
            <a:off x="4022725" y="0"/>
            <a:ext cx="3076575" cy="511175"/>
          </a:xfrm>
          <a:prstGeom prst="rect">
            <a:avLst/>
          </a:prstGeom>
          <a:noFill/>
          <a:ln w="9525">
            <a:noFill/>
            <a:miter/>
          </a:ln>
        </p:spPr>
        <p:txBody>
          <a:bodyPr lIns="96460" tIns="48230" rIns="96460" bIns="48230"/>
          <a:lstStyle>
            <a:lvl1pPr algn="r" defTabSz="965200" eaLnBrk="1" hangingPunct="1">
              <a:buFont typeface="Arial" panose="020B0604020202020204" pitchFamily="34" charset="0"/>
              <a:buNone/>
              <a:defRPr sz="1300" b="0" noProof="1"/>
            </a:lvl1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44516" name="页脚占位符 1344515"/>
          <p:cNvSpPr>
            <a:spLocks noGrp="1"/>
          </p:cNvSpPr>
          <p:nvPr>
            <p:ph type="ftr" sz="quarter" idx="2"/>
          </p:nvPr>
        </p:nvSpPr>
        <p:spPr>
          <a:xfrm>
            <a:off x="0" y="9723438"/>
            <a:ext cx="3076575" cy="511175"/>
          </a:xfrm>
          <a:prstGeom prst="rect">
            <a:avLst/>
          </a:prstGeom>
          <a:noFill/>
          <a:ln w="9525">
            <a:noFill/>
            <a:miter/>
          </a:ln>
        </p:spPr>
        <p:txBody>
          <a:bodyPr lIns="96460" tIns="48230" rIns="96460" bIns="48230" anchor="b"/>
          <a:lstStyle>
            <a:lvl1pPr defTabSz="965200" eaLnBrk="1" hangingPunct="1">
              <a:buFont typeface="Arial" panose="020B0604020202020204" pitchFamily="34" charset="0"/>
              <a:buNone/>
              <a:defRPr sz="1300" b="0" noProof="1"/>
            </a:lvl1pPr>
          </a:lstStyle>
          <a:p>
            <a:pPr marL="0" marR="0" lvl="0" indent="0" algn="l" defTabSz="965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44517" name="灯片编号占位符 1344516"/>
          <p:cNvSpPr>
            <a:spLocks noGrp="1"/>
          </p:cNvSpPr>
          <p:nvPr>
            <p:ph type="sldNum" sz="quarter" idx="3"/>
          </p:nvPr>
        </p:nvSpPr>
        <p:spPr>
          <a:xfrm>
            <a:off x="4022725" y="9723438"/>
            <a:ext cx="3076575" cy="511175"/>
          </a:xfrm>
          <a:prstGeom prst="rect">
            <a:avLst/>
          </a:prstGeom>
          <a:noFill/>
          <a:ln w="9525">
            <a:noFill/>
            <a:miter/>
          </a:ln>
        </p:spPr>
        <p:txBody>
          <a:bodyPr lIns="96460" tIns="48230" rIns="96460" bIns="48230" anchor="b"/>
          <a:lstStyle>
            <a:lvl1pPr algn="r" defTabSz="965200" eaLnBrk="1" hangingPunct="1">
              <a:buFont typeface="Arial" panose="020B0604020202020204" pitchFamily="34" charset="0"/>
              <a:buNone/>
              <a:defRPr sz="1300" b="0" noProof="1">
                <a:cs typeface="+mn-ea"/>
              </a:defRPr>
            </a:lvl1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fld id="{B6B2B015-3996-4410-9EC3-651E55592BCA}" type="slidenum">
              <a:rPr kumimoji="0" lang="en-US" altLang="zh-CN"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zh-CN"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3794" name="页眉占位符 33793"/>
          <p:cNvSpPr>
            <a:spLocks noGrp="1"/>
          </p:cNvSpPr>
          <p:nvPr>
            <p:ph type="hdr" sz="quarter"/>
          </p:nvPr>
        </p:nvSpPr>
        <p:spPr>
          <a:xfrm>
            <a:off x="0" y="0"/>
            <a:ext cx="3076575" cy="511175"/>
          </a:xfrm>
          <a:prstGeom prst="rect">
            <a:avLst/>
          </a:prstGeom>
          <a:noFill/>
          <a:ln w="9525">
            <a:noFill/>
            <a:miter/>
          </a:ln>
        </p:spPr>
        <p:txBody>
          <a:bodyPr lIns="96460" tIns="48230" rIns="96460" bIns="48230"/>
          <a:lstStyle>
            <a:lvl1pPr defTabSz="965200" eaLnBrk="1" hangingPunct="1">
              <a:buFont typeface="Arial" panose="020B0604020202020204" pitchFamily="34" charset="0"/>
              <a:buNone/>
              <a:defRPr sz="1300" b="0" noProof="1"/>
            </a:lvl1pPr>
          </a:lstStyle>
          <a:p>
            <a:pPr marL="0" marR="0" lvl="0" indent="0" algn="l" defTabSz="965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3795" name="日期占位符 33794"/>
          <p:cNvSpPr>
            <a:spLocks noGrp="1"/>
          </p:cNvSpPr>
          <p:nvPr>
            <p:ph type="dt" idx="1"/>
          </p:nvPr>
        </p:nvSpPr>
        <p:spPr>
          <a:xfrm>
            <a:off x="4022725" y="0"/>
            <a:ext cx="3076575" cy="511175"/>
          </a:xfrm>
          <a:prstGeom prst="rect">
            <a:avLst/>
          </a:prstGeom>
          <a:noFill/>
          <a:ln w="9525">
            <a:noFill/>
            <a:miter/>
          </a:ln>
        </p:spPr>
        <p:txBody>
          <a:bodyPr lIns="96460" tIns="48230" rIns="96460" bIns="48230"/>
          <a:lstStyle>
            <a:lvl1pPr algn="r" defTabSz="965200" eaLnBrk="1" hangingPunct="1">
              <a:buFont typeface="Arial" panose="020B0604020202020204" pitchFamily="34" charset="0"/>
              <a:buNone/>
              <a:defRPr sz="1300" b="0" noProof="1"/>
            </a:lvl1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484" name="幻灯片图像占位符 33795"/>
          <p:cNvSpPr>
            <a:spLocks noTextEdit="1"/>
          </p:cNvSpPr>
          <p:nvPr>
            <p:ph type="sldImg"/>
          </p:nvPr>
        </p:nvSpPr>
        <p:spPr>
          <a:xfrm>
            <a:off x="990600" y="766763"/>
            <a:ext cx="5118100" cy="3838575"/>
          </a:xfrm>
          <a:prstGeom prst="rect">
            <a:avLst/>
          </a:prstGeom>
          <a:noFill/>
          <a:ln w="9525" cap="flat" cmpd="sng">
            <a:solidFill>
              <a:srgbClr val="000000"/>
            </a:solidFill>
            <a:prstDash val="solid"/>
            <a:miter/>
            <a:headEnd type="none" w="med" len="med"/>
            <a:tailEnd type="none" w="med" len="med"/>
          </a:ln>
        </p:spPr>
      </p:sp>
      <p:sp>
        <p:nvSpPr>
          <p:cNvPr id="6149" name="文本占位符 33796"/>
          <p:cNvSpPr>
            <a:spLocks noGrp="1" noChangeArrowheads="1"/>
          </p:cNvSpPr>
          <p:nvPr>
            <p:ph type="body" sz="quarter" idx="4294967295"/>
          </p:nvPr>
        </p:nvSpPr>
        <p:spPr bwMode="auto">
          <a:xfrm>
            <a:off x="946150" y="4860925"/>
            <a:ext cx="5207000" cy="4606925"/>
          </a:xfrm>
          <a:prstGeom prst="rect">
            <a:avLst/>
          </a:prstGeom>
          <a:noFill/>
          <a:ln>
            <a:noFill/>
          </a:ln>
        </p:spPr>
        <p:txBody>
          <a:bodyPr vert="horz" wrap="square" lIns="96460" tIns="48230" rIns="96460" bIns="4823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3798" name="页脚占位符 33797"/>
          <p:cNvSpPr>
            <a:spLocks noGrp="1"/>
          </p:cNvSpPr>
          <p:nvPr>
            <p:ph type="ftr" sz="quarter" idx="4"/>
          </p:nvPr>
        </p:nvSpPr>
        <p:spPr>
          <a:xfrm>
            <a:off x="0" y="9723438"/>
            <a:ext cx="3076575" cy="511175"/>
          </a:xfrm>
          <a:prstGeom prst="rect">
            <a:avLst/>
          </a:prstGeom>
          <a:noFill/>
          <a:ln w="9525">
            <a:noFill/>
            <a:miter/>
          </a:ln>
        </p:spPr>
        <p:txBody>
          <a:bodyPr lIns="96460" tIns="48230" rIns="96460" bIns="48230" anchor="b"/>
          <a:lstStyle>
            <a:lvl1pPr defTabSz="965200" eaLnBrk="1" hangingPunct="1">
              <a:buFont typeface="Arial" panose="020B0604020202020204" pitchFamily="34" charset="0"/>
              <a:buNone/>
              <a:defRPr sz="1300" b="0" noProof="1"/>
            </a:lvl1pPr>
          </a:lstStyle>
          <a:p>
            <a:pPr marL="0" marR="0" lvl="0" indent="0" algn="l" defTabSz="965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3799" name="灯片编号占位符 33798"/>
          <p:cNvSpPr>
            <a:spLocks noGrp="1"/>
          </p:cNvSpPr>
          <p:nvPr>
            <p:ph type="sldNum" sz="quarter" idx="5"/>
          </p:nvPr>
        </p:nvSpPr>
        <p:spPr>
          <a:xfrm>
            <a:off x="4022725" y="9723438"/>
            <a:ext cx="3076575" cy="511175"/>
          </a:xfrm>
          <a:prstGeom prst="rect">
            <a:avLst/>
          </a:prstGeom>
          <a:noFill/>
          <a:ln w="9525">
            <a:noFill/>
            <a:miter/>
          </a:ln>
        </p:spPr>
        <p:txBody>
          <a:bodyPr lIns="96460" tIns="48230" rIns="96460" bIns="48230" anchor="b"/>
          <a:lstStyle>
            <a:lvl1pPr algn="r" defTabSz="965200" eaLnBrk="1" hangingPunct="1">
              <a:buFont typeface="Arial" panose="020B0604020202020204" pitchFamily="34" charset="0"/>
              <a:buNone/>
              <a:defRPr sz="1300" b="0" noProof="1">
                <a:cs typeface="+mn-ea"/>
              </a:defRPr>
            </a:lvl1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fld id="{D62800D4-4F64-493E-8709-4AC479769CAE}" type="slidenum">
              <a:rPr kumimoji="0" lang="en-US" altLang="zh-CN"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zh-CN"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lvl="1" algn="l" rtl="0" eaLnBrk="0" fontAlgn="base" hangingPunct="0">
      <a:spcBef>
        <a:spcPct val="30000"/>
      </a:spcBef>
      <a:spcAft>
        <a:spcPct val="0"/>
      </a:spcAft>
      <a:defRPr sz="1200" kern="1200">
        <a:solidFill>
          <a:schemeClr val="tx1"/>
        </a:solidFill>
        <a:latin typeface="+mn-lt"/>
        <a:ea typeface="+mn-ea"/>
        <a:cs typeface="+mn-cs"/>
      </a:defRPr>
    </a:lvl2pPr>
    <a:lvl3pPr marL="914400" lvl="2" algn="l" rtl="0" eaLnBrk="0" fontAlgn="base" hangingPunct="0">
      <a:spcBef>
        <a:spcPct val="30000"/>
      </a:spcBef>
      <a:spcAft>
        <a:spcPct val="0"/>
      </a:spcAft>
      <a:defRPr sz="1200" kern="1200">
        <a:solidFill>
          <a:schemeClr val="tx1"/>
        </a:solidFill>
        <a:latin typeface="+mn-lt"/>
        <a:ea typeface="+mn-ea"/>
        <a:cs typeface="+mn-cs"/>
      </a:defRPr>
    </a:lvl3pPr>
    <a:lvl4pPr marL="1371600" lvl="3" algn="l" rtl="0" eaLnBrk="0" fontAlgn="base" hangingPunct="0">
      <a:spcBef>
        <a:spcPct val="30000"/>
      </a:spcBef>
      <a:spcAft>
        <a:spcPct val="0"/>
      </a:spcAft>
      <a:defRPr sz="1200" kern="1200">
        <a:solidFill>
          <a:schemeClr val="tx1"/>
        </a:solidFill>
        <a:latin typeface="+mn-lt"/>
        <a:ea typeface="+mn-ea"/>
        <a:cs typeface="+mn-cs"/>
      </a:defRPr>
    </a:lvl4pPr>
    <a:lvl5pPr marL="1828800" lvl="4" algn="l" rtl="0" eaLnBrk="0" fontAlgn="base" hangingPunct="0">
      <a:spcBef>
        <a:spcPct val="30000"/>
      </a:spcBef>
      <a:spcAft>
        <a:spcPct val="0"/>
      </a:spcAft>
      <a:defRPr sz="1200" kern="1200">
        <a:solidFill>
          <a:schemeClr val="tx1"/>
        </a:solidFill>
        <a:latin typeface="+mn-lt"/>
        <a:ea typeface="+mn-ea"/>
        <a:cs typeface="+mn-cs"/>
      </a:defRPr>
    </a:lvl5pPr>
    <a:lvl6pPr marL="2286000" lvl="5"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幻灯片图像占位符 2395137"/>
          <p:cNvSpPr>
            <a:spLocks noTextEdit="1"/>
          </p:cNvSpPr>
          <p:nvPr>
            <p:ph type="sldImg"/>
          </p:nvPr>
        </p:nvSpPr>
        <p:spPr/>
      </p:sp>
      <p:sp>
        <p:nvSpPr>
          <p:cNvPr id="27651" name="文本占位符 2395138"/>
          <p:cNvSpPr>
            <a:spLocks noGrp="1"/>
          </p:cNvSpPr>
          <p:nvPr>
            <p:ph type="body"/>
          </p:nvPr>
        </p:nvSpPr>
        <p:spPr/>
        <p:txBody>
          <a:bodyPr wrap="square" lIns="96460" tIns="48230" rIns="96460" bIns="48230" anchor="t" anchorCtr="0"/>
          <a:p>
            <a:pPr lvl="0" eaLnBrk="1" hangingPunct="1"/>
            <a:r>
              <a:rPr lang="zh-CN" altLang="en-US" dirty="0">
                <a:ea typeface="华文新魏" panose="02010800040101010101" pitchFamily="2" charset="-122"/>
              </a:rPr>
              <a:t>嵌入式系统是将先进的计算机技术、半导体技术和电子技术和各个行业的具体应用相结合后的产物，这一点就决定了它必然是一个技术密集、资金密集、高度分散、不断创新的知识集成系统。</a:t>
            </a:r>
            <a:endParaRPr lang="zh-CN" altLang="en-US" dirty="0">
              <a:ea typeface="华文新魏" panose="02010800040101010101" pitchFamily="2" charset="-122"/>
            </a:endParaRPr>
          </a:p>
          <a:p>
            <a:pPr lvl="0" eaLnBrk="1" hangingPunct="1"/>
            <a:endParaRPr lang="zh-CN" altLang="en-US" dirty="0">
              <a:ea typeface="华文新魏" panose="02010800040101010101" pitchFamily="2" charset="-122"/>
            </a:endParaRPr>
          </a:p>
          <a:p>
            <a:pPr lvl="0" eaLnBrk="1" hangingPunct="1"/>
            <a:r>
              <a:rPr lang="zh-CN" altLang="en-US" dirty="0"/>
              <a:t>嵌入在电子设备内部的计算系统</a:t>
            </a:r>
            <a:endParaRPr lang="zh-CN" altLang="en-US" dirty="0"/>
          </a:p>
          <a:p>
            <a:pPr lvl="0" eaLnBrk="1" hangingPunct="1"/>
            <a:r>
              <a:rPr lang="zh-CN" altLang="en-US" dirty="0"/>
              <a:t>任何包含一个或多个专用的计算机、微处理器或微控制器的电子设备</a:t>
            </a:r>
            <a:endParaRPr lang="zh-CN" altLang="en-US" dirty="0"/>
          </a:p>
          <a:p>
            <a:pPr lvl="0" eaLnBrk="1" hangingPunct="1"/>
            <a:r>
              <a:rPr lang="zh-CN" altLang="en-US" dirty="0"/>
              <a:t>能执行特定功能的计算机硬件和软件的结合体</a:t>
            </a:r>
            <a:endParaRPr lang="zh-CN" altLang="en-US" dirty="0"/>
          </a:p>
          <a:p>
            <a:pPr lvl="0" eaLnBrk="1" hangingPunct="1"/>
            <a:r>
              <a:rPr lang="zh-CN" altLang="en-US" dirty="0"/>
              <a:t>软件巨头微软在</a:t>
            </a:r>
            <a:r>
              <a:rPr lang="en-US" altLang="zh-CN" dirty="0"/>
              <a:t>2002</a:t>
            </a:r>
            <a:r>
              <a:rPr lang="zh-CN" altLang="en-US" dirty="0"/>
              <a:t>年将嵌入式系统定义为完成某一特定功能、或是使用某一特定嵌入式应用软件的计算机或计算装置。 </a:t>
            </a:r>
            <a:endParaRPr lang="zh-CN" altLang="en-US" dirty="0"/>
          </a:p>
          <a:p>
            <a:pPr lvl="0" eaLnBrk="1" hangingPunct="1"/>
            <a:r>
              <a:rPr lang="zh-CN" altLang="en-US" dirty="0">
                <a:solidFill>
                  <a:schemeClr val="tx2"/>
                </a:solidFill>
              </a:rPr>
              <a:t>广义定义</a:t>
            </a:r>
            <a:r>
              <a:rPr lang="en-US" altLang="zh-CN" dirty="0">
                <a:solidFill>
                  <a:schemeClr val="tx2"/>
                </a:solidFill>
              </a:rPr>
              <a:t>:</a:t>
            </a:r>
            <a:r>
              <a:rPr lang="zh-CN" altLang="en-US" dirty="0">
                <a:solidFill>
                  <a:schemeClr val="tx2"/>
                </a:solidFill>
              </a:rPr>
              <a:t>任何一个非计算机的计算系统</a:t>
            </a:r>
            <a:endParaRPr lang="zh-CN" altLang="en-US" dirty="0">
              <a:solidFill>
                <a:schemeClr val="tx2"/>
              </a:solidFill>
            </a:endParaRPr>
          </a:p>
          <a:p>
            <a:pPr lvl="0" eaLnBrk="1" hangingPunct="1"/>
            <a:endParaRPr lang="zh-CN" altLang="en-US" dirty="0">
              <a:ea typeface="华文新魏" panose="02010800040101010101" pitchFamily="2" charset="-122"/>
            </a:endParaRPr>
          </a:p>
        </p:txBody>
      </p:sp>
      <p:sp>
        <p:nvSpPr>
          <p:cNvPr id="21507" name="灯片编号占位符 1"/>
          <p:cNvSpPr txBox="1">
            <a:spLocks noGrp="1" noChangeArrowheads="1"/>
          </p:cNvSpPr>
          <p:nvPr>
            <p:ph type="sldNum" sz="quarter"/>
          </p:nvPr>
        </p:nvSpPr>
        <p:spPr bwMode="auto"/>
        <p:txBody>
          <a:bodyPr vert="horz" wrap="square" lIns="96460" tIns="48230" rIns="96460" bIns="48230" numCol="1" anchor="b" anchorCtr="0" compatLnSpc="1"/>
          <a:lstStyle>
            <a:lvl1pPr defTabSz="965200">
              <a:defRPr b="1">
                <a:solidFill>
                  <a:schemeClr val="tx1"/>
                </a:solidFill>
                <a:latin typeface="Times New Roman" panose="02020603050405020304" pitchFamily="18" charset="0"/>
                <a:ea typeface="宋体" panose="02010600030101010101" pitchFamily="2" charset="-122"/>
              </a:defRPr>
            </a:lvl1pPr>
            <a:lvl2pPr defTabSz="965200">
              <a:defRPr b="1">
                <a:solidFill>
                  <a:schemeClr val="tx1"/>
                </a:solidFill>
                <a:latin typeface="Times New Roman" panose="02020603050405020304" pitchFamily="18" charset="0"/>
                <a:ea typeface="宋体" panose="02010600030101010101" pitchFamily="2" charset="-122"/>
              </a:defRPr>
            </a:lvl2pPr>
            <a:lvl3pPr defTabSz="965200">
              <a:defRPr b="1">
                <a:solidFill>
                  <a:schemeClr val="tx1"/>
                </a:solidFill>
                <a:latin typeface="Times New Roman" panose="02020603050405020304" pitchFamily="18" charset="0"/>
                <a:ea typeface="宋体" panose="02010600030101010101" pitchFamily="2" charset="-122"/>
              </a:defRPr>
            </a:lvl3pPr>
            <a:lvl4pPr defTabSz="965200">
              <a:defRPr b="1">
                <a:solidFill>
                  <a:schemeClr val="tx1"/>
                </a:solidFill>
                <a:latin typeface="Times New Roman" panose="02020603050405020304" pitchFamily="18" charset="0"/>
                <a:ea typeface="宋体" panose="02010600030101010101" pitchFamily="2" charset="-122"/>
              </a:defRPr>
            </a:lvl4pPr>
            <a:lvl5pPr defTabSz="965200">
              <a:defRPr b="1">
                <a:solidFill>
                  <a:schemeClr val="tx1"/>
                </a:solidFill>
                <a:latin typeface="Times New Roman" panose="02020603050405020304" pitchFamily="18" charset="0"/>
                <a:ea typeface="宋体" panose="02010600030101010101" pitchFamily="2" charset="-122"/>
              </a:defRPr>
            </a:lvl5pPr>
            <a:lvl6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fld id="{182A8070-4F96-4B7B-9570-BDA84ED03ED9}" type="slidenum">
              <a:rPr kumimoji="0" lang="zh-CN" altLang="en-US" sz="1300" b="0" i="0" u="none" strike="noStrike" kern="1200" cap="none" spc="0" normalizeH="0" baseline="0" noProof="1" dirty="0" smtClean="0">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zh-CN" altLang="en-US"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幻灯片图像占位符 2511873"/>
          <p:cNvSpPr>
            <a:spLocks noTextEdit="1"/>
          </p:cNvSpPr>
          <p:nvPr>
            <p:ph type="sldImg"/>
          </p:nvPr>
        </p:nvSpPr>
        <p:spPr/>
      </p:sp>
      <p:sp>
        <p:nvSpPr>
          <p:cNvPr id="29699" name="文本占位符 2511874"/>
          <p:cNvSpPr>
            <a:spLocks noGrp="1"/>
          </p:cNvSpPr>
          <p:nvPr>
            <p:ph type="body"/>
          </p:nvPr>
        </p:nvSpPr>
        <p:spPr/>
        <p:txBody>
          <a:bodyPr wrap="square" lIns="96460" tIns="48230" rIns="96460" bIns="48230" anchor="t" anchorCtr="0"/>
          <a:p>
            <a:pPr lvl="1" eaLnBrk="1" hangingPunct="1"/>
            <a:r>
              <a:rPr lang="zh-CN" altLang="en-US" dirty="0"/>
              <a:t>实时多任务</a:t>
            </a:r>
            <a:endParaRPr lang="zh-CN" altLang="en-US" dirty="0"/>
          </a:p>
          <a:p>
            <a:pPr lvl="1" eaLnBrk="1" hangingPunct="1"/>
            <a:r>
              <a:rPr lang="zh-CN" altLang="en-US" dirty="0"/>
              <a:t>存储区保护</a:t>
            </a:r>
            <a:endParaRPr lang="zh-CN" altLang="en-US" dirty="0"/>
          </a:p>
          <a:p>
            <a:pPr lvl="1" eaLnBrk="1" hangingPunct="1"/>
            <a:r>
              <a:rPr lang="zh-CN" altLang="en-US" dirty="0"/>
              <a:t>可扩展的处理器结构</a:t>
            </a:r>
            <a:endParaRPr lang="zh-CN" altLang="en-US" dirty="0"/>
          </a:p>
          <a:p>
            <a:pPr lvl="1" eaLnBrk="1" hangingPunct="1"/>
            <a:r>
              <a:rPr lang="zh-CN" altLang="en-US" dirty="0"/>
              <a:t>功耗低</a:t>
            </a:r>
            <a:endParaRPr lang="zh-CN" altLang="en-US" dirty="0"/>
          </a:p>
          <a:p>
            <a:pPr lvl="0" eaLnBrk="1" hangingPunct="1"/>
            <a:endParaRPr lang="zh-CN" altLang="en-US" dirty="0"/>
          </a:p>
        </p:txBody>
      </p:sp>
      <p:sp>
        <p:nvSpPr>
          <p:cNvPr id="23555" name="灯片编号占位符 1"/>
          <p:cNvSpPr txBox="1">
            <a:spLocks noGrp="1" noChangeArrowheads="1"/>
          </p:cNvSpPr>
          <p:nvPr>
            <p:ph type="sldNum" sz="quarter"/>
          </p:nvPr>
        </p:nvSpPr>
        <p:spPr bwMode="auto"/>
        <p:txBody>
          <a:bodyPr vert="horz" wrap="square" lIns="96460" tIns="48230" rIns="96460" bIns="48230" numCol="1" anchor="b" anchorCtr="0" compatLnSpc="1"/>
          <a:lstStyle>
            <a:lvl1pPr defTabSz="965200">
              <a:defRPr b="1">
                <a:solidFill>
                  <a:schemeClr val="tx1"/>
                </a:solidFill>
                <a:latin typeface="Times New Roman" panose="02020603050405020304" pitchFamily="18" charset="0"/>
                <a:ea typeface="宋体" panose="02010600030101010101" pitchFamily="2" charset="-122"/>
              </a:defRPr>
            </a:lvl1pPr>
            <a:lvl2pPr defTabSz="965200">
              <a:defRPr b="1">
                <a:solidFill>
                  <a:schemeClr val="tx1"/>
                </a:solidFill>
                <a:latin typeface="Times New Roman" panose="02020603050405020304" pitchFamily="18" charset="0"/>
                <a:ea typeface="宋体" panose="02010600030101010101" pitchFamily="2" charset="-122"/>
              </a:defRPr>
            </a:lvl2pPr>
            <a:lvl3pPr defTabSz="965200">
              <a:defRPr b="1">
                <a:solidFill>
                  <a:schemeClr val="tx1"/>
                </a:solidFill>
                <a:latin typeface="Times New Roman" panose="02020603050405020304" pitchFamily="18" charset="0"/>
                <a:ea typeface="宋体" panose="02010600030101010101" pitchFamily="2" charset="-122"/>
              </a:defRPr>
            </a:lvl3pPr>
            <a:lvl4pPr defTabSz="965200">
              <a:defRPr b="1">
                <a:solidFill>
                  <a:schemeClr val="tx1"/>
                </a:solidFill>
                <a:latin typeface="Times New Roman" panose="02020603050405020304" pitchFamily="18" charset="0"/>
                <a:ea typeface="宋体" panose="02010600030101010101" pitchFamily="2" charset="-122"/>
              </a:defRPr>
            </a:lvl4pPr>
            <a:lvl5pPr defTabSz="965200">
              <a:defRPr b="1">
                <a:solidFill>
                  <a:schemeClr val="tx1"/>
                </a:solidFill>
                <a:latin typeface="Times New Roman" panose="02020603050405020304" pitchFamily="18" charset="0"/>
                <a:ea typeface="宋体" panose="02010600030101010101" pitchFamily="2" charset="-122"/>
              </a:defRPr>
            </a:lvl5pPr>
            <a:lvl6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fld id="{CFBBD258-EF53-44E0-BB4F-4859AB86999F}" type="slidenum">
              <a:rPr kumimoji="0" lang="zh-CN" altLang="en-US" sz="1300" b="0" i="0" u="none" strike="noStrike" kern="1200" cap="none" spc="0" normalizeH="0" baseline="0" noProof="1" dirty="0" smtClean="0">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zh-CN" altLang="en-US"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幻灯片图像占位符 2397185"/>
          <p:cNvSpPr>
            <a:spLocks noTextEdit="1"/>
          </p:cNvSpPr>
          <p:nvPr>
            <p:ph type="sldImg"/>
          </p:nvPr>
        </p:nvSpPr>
        <p:spPr/>
      </p:sp>
      <p:sp>
        <p:nvSpPr>
          <p:cNvPr id="37891" name="文本占位符 2397186"/>
          <p:cNvSpPr>
            <a:spLocks noGrp="1"/>
          </p:cNvSpPr>
          <p:nvPr>
            <p:ph type="body"/>
          </p:nvPr>
        </p:nvSpPr>
        <p:spPr/>
        <p:txBody>
          <a:bodyPr wrap="square" lIns="96460" tIns="48230" rIns="96460" bIns="48230" anchor="t" anchorCtr="0"/>
          <a:p>
            <a:pPr lvl="0" eaLnBrk="1" hangingPunct="1"/>
            <a:r>
              <a:rPr lang="zh-CN" altLang="en-US" dirty="0"/>
              <a:t>但这些动作有些速度慢，有些速度快。如：多媒体应用系统就是多速率行为的典型例子，多媒体数据流的音频和视频部分以不同的速率播放，但是它们必须保持同步。</a:t>
            </a:r>
            <a:endParaRPr lang="zh-CN" altLang="en-US" dirty="0"/>
          </a:p>
        </p:txBody>
      </p:sp>
      <p:sp>
        <p:nvSpPr>
          <p:cNvPr id="31747" name="灯片编号占位符 1"/>
          <p:cNvSpPr txBox="1">
            <a:spLocks noGrp="1" noChangeArrowheads="1"/>
          </p:cNvSpPr>
          <p:nvPr>
            <p:ph type="sldNum" sz="quarter"/>
          </p:nvPr>
        </p:nvSpPr>
        <p:spPr bwMode="auto"/>
        <p:txBody>
          <a:bodyPr vert="horz" wrap="square" lIns="96460" tIns="48230" rIns="96460" bIns="48230" numCol="1" anchor="b" anchorCtr="0" compatLnSpc="1"/>
          <a:lstStyle>
            <a:lvl1pPr defTabSz="965200">
              <a:defRPr b="1">
                <a:solidFill>
                  <a:schemeClr val="tx1"/>
                </a:solidFill>
                <a:latin typeface="Times New Roman" panose="02020603050405020304" pitchFamily="18" charset="0"/>
                <a:ea typeface="宋体" panose="02010600030101010101" pitchFamily="2" charset="-122"/>
              </a:defRPr>
            </a:lvl1pPr>
            <a:lvl2pPr defTabSz="965200">
              <a:defRPr b="1">
                <a:solidFill>
                  <a:schemeClr val="tx1"/>
                </a:solidFill>
                <a:latin typeface="Times New Roman" panose="02020603050405020304" pitchFamily="18" charset="0"/>
                <a:ea typeface="宋体" panose="02010600030101010101" pitchFamily="2" charset="-122"/>
              </a:defRPr>
            </a:lvl2pPr>
            <a:lvl3pPr defTabSz="965200">
              <a:defRPr b="1">
                <a:solidFill>
                  <a:schemeClr val="tx1"/>
                </a:solidFill>
                <a:latin typeface="Times New Roman" panose="02020603050405020304" pitchFamily="18" charset="0"/>
                <a:ea typeface="宋体" panose="02010600030101010101" pitchFamily="2" charset="-122"/>
              </a:defRPr>
            </a:lvl3pPr>
            <a:lvl4pPr defTabSz="965200">
              <a:defRPr b="1">
                <a:solidFill>
                  <a:schemeClr val="tx1"/>
                </a:solidFill>
                <a:latin typeface="Times New Roman" panose="02020603050405020304" pitchFamily="18" charset="0"/>
                <a:ea typeface="宋体" panose="02010600030101010101" pitchFamily="2" charset="-122"/>
              </a:defRPr>
            </a:lvl4pPr>
            <a:lvl5pPr defTabSz="965200">
              <a:defRPr b="1">
                <a:solidFill>
                  <a:schemeClr val="tx1"/>
                </a:solidFill>
                <a:latin typeface="Times New Roman" panose="02020603050405020304" pitchFamily="18" charset="0"/>
                <a:ea typeface="宋体" panose="02010600030101010101" pitchFamily="2" charset="-122"/>
              </a:defRPr>
            </a:lvl5pPr>
            <a:lvl6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fld id="{C4F24B18-FC8C-4CD9-B10A-24BF737E9225}" type="slidenum">
              <a:rPr kumimoji="0" lang="zh-CN" altLang="en-US" sz="1300" b="0" i="0" u="none" strike="noStrike" kern="1200" cap="none" spc="0" normalizeH="0" baseline="0" noProof="1" dirty="0" smtClean="0">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zh-CN" altLang="en-US"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幻灯片图像占位符 2396161"/>
          <p:cNvSpPr>
            <a:spLocks noTextEdit="1"/>
          </p:cNvSpPr>
          <p:nvPr>
            <p:ph type="sldImg"/>
          </p:nvPr>
        </p:nvSpPr>
        <p:spPr/>
      </p:sp>
      <p:sp>
        <p:nvSpPr>
          <p:cNvPr id="39939" name="文本占位符 2396162"/>
          <p:cNvSpPr>
            <a:spLocks noGrp="1"/>
          </p:cNvSpPr>
          <p:nvPr>
            <p:ph type="body"/>
          </p:nvPr>
        </p:nvSpPr>
        <p:spPr/>
        <p:txBody>
          <a:bodyPr wrap="square" lIns="96460" tIns="48230" rIns="96460" bIns="48230" anchor="t" anchorCtr="0"/>
          <a:p>
            <a:pPr lvl="0" eaLnBrk="1" hangingPunct="1"/>
            <a:r>
              <a:rPr lang="zh-CN" altLang="en-US" dirty="0"/>
              <a:t>嵌入式系统是以微处理器为核心的，嵌入在其他设备中的专用计算机系统。它设计中所面临的问题有许多是计算机系统设计中所面临的共性问题。但由于嵌入式系统并不是独立的，它与所嵌入的设备紧密关联，因此，与通用台式计算机比较而言，它的设计还是具有许多特殊性。</a:t>
            </a:r>
            <a:endParaRPr lang="zh-CN" altLang="en-US" dirty="0"/>
          </a:p>
        </p:txBody>
      </p:sp>
      <p:sp>
        <p:nvSpPr>
          <p:cNvPr id="33795" name="灯片编号占位符 1"/>
          <p:cNvSpPr txBox="1">
            <a:spLocks noGrp="1" noChangeArrowheads="1"/>
          </p:cNvSpPr>
          <p:nvPr>
            <p:ph type="sldNum" sz="quarter"/>
          </p:nvPr>
        </p:nvSpPr>
        <p:spPr bwMode="auto"/>
        <p:txBody>
          <a:bodyPr vert="horz" wrap="square" lIns="96460" tIns="48230" rIns="96460" bIns="48230" numCol="1" anchor="b" anchorCtr="0" compatLnSpc="1"/>
          <a:lstStyle>
            <a:lvl1pPr defTabSz="965200">
              <a:defRPr b="1">
                <a:solidFill>
                  <a:schemeClr val="tx1"/>
                </a:solidFill>
                <a:latin typeface="Times New Roman" panose="02020603050405020304" pitchFamily="18" charset="0"/>
                <a:ea typeface="宋体" panose="02010600030101010101" pitchFamily="2" charset="-122"/>
              </a:defRPr>
            </a:lvl1pPr>
            <a:lvl2pPr defTabSz="965200">
              <a:defRPr b="1">
                <a:solidFill>
                  <a:schemeClr val="tx1"/>
                </a:solidFill>
                <a:latin typeface="Times New Roman" panose="02020603050405020304" pitchFamily="18" charset="0"/>
                <a:ea typeface="宋体" panose="02010600030101010101" pitchFamily="2" charset="-122"/>
              </a:defRPr>
            </a:lvl2pPr>
            <a:lvl3pPr defTabSz="965200">
              <a:defRPr b="1">
                <a:solidFill>
                  <a:schemeClr val="tx1"/>
                </a:solidFill>
                <a:latin typeface="Times New Roman" panose="02020603050405020304" pitchFamily="18" charset="0"/>
                <a:ea typeface="宋体" panose="02010600030101010101" pitchFamily="2" charset="-122"/>
              </a:defRPr>
            </a:lvl3pPr>
            <a:lvl4pPr defTabSz="965200">
              <a:defRPr b="1">
                <a:solidFill>
                  <a:schemeClr val="tx1"/>
                </a:solidFill>
                <a:latin typeface="Times New Roman" panose="02020603050405020304" pitchFamily="18" charset="0"/>
                <a:ea typeface="宋体" panose="02010600030101010101" pitchFamily="2" charset="-122"/>
              </a:defRPr>
            </a:lvl4pPr>
            <a:lvl5pPr defTabSz="965200">
              <a:defRPr b="1">
                <a:solidFill>
                  <a:schemeClr val="tx1"/>
                </a:solidFill>
                <a:latin typeface="Times New Roman" panose="02020603050405020304" pitchFamily="18" charset="0"/>
                <a:ea typeface="宋体" panose="02010600030101010101" pitchFamily="2" charset="-122"/>
              </a:defRPr>
            </a:lvl5pPr>
            <a:lvl6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fld id="{E5661AA8-705F-4CE4-8572-8F1860D2E347}" type="slidenum">
              <a:rPr kumimoji="0" lang="zh-CN" altLang="en-US" sz="1300" b="0" i="0" u="none" strike="noStrike" kern="1200" cap="none" spc="0" normalizeH="0" baseline="0" noProof="1" dirty="0" smtClean="0">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zh-CN" altLang="en-US"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幻灯片图像占位符 2406401"/>
          <p:cNvSpPr>
            <a:spLocks noTextEdit="1"/>
          </p:cNvSpPr>
          <p:nvPr>
            <p:ph type="sldImg"/>
          </p:nvPr>
        </p:nvSpPr>
        <p:spPr/>
      </p:sp>
      <p:sp>
        <p:nvSpPr>
          <p:cNvPr id="41987" name="文本占位符 2406402"/>
          <p:cNvSpPr>
            <a:spLocks noGrp="1"/>
          </p:cNvSpPr>
          <p:nvPr>
            <p:ph type="body"/>
          </p:nvPr>
        </p:nvSpPr>
        <p:spPr/>
        <p:txBody>
          <a:bodyPr wrap="square" lIns="96460" tIns="48230" rIns="96460" bIns="48230" anchor="t" anchorCtr="0"/>
          <a:p>
            <a:pPr lvl="0" eaLnBrk="1" hangingPunct="1"/>
            <a:endParaRPr lang="zh-CN" altLang="en-US" dirty="0"/>
          </a:p>
        </p:txBody>
      </p:sp>
      <p:sp>
        <p:nvSpPr>
          <p:cNvPr id="35843" name="灯片编号占位符 1"/>
          <p:cNvSpPr txBox="1">
            <a:spLocks noGrp="1" noChangeArrowheads="1"/>
          </p:cNvSpPr>
          <p:nvPr>
            <p:ph type="sldNum" sz="quarter"/>
          </p:nvPr>
        </p:nvSpPr>
        <p:spPr bwMode="auto"/>
        <p:txBody>
          <a:bodyPr vert="horz" wrap="square" lIns="96460" tIns="48230" rIns="96460" bIns="48230" numCol="1" anchor="b" anchorCtr="0" compatLnSpc="1"/>
          <a:lstStyle>
            <a:lvl1pPr defTabSz="965200">
              <a:defRPr b="1">
                <a:solidFill>
                  <a:schemeClr val="tx1"/>
                </a:solidFill>
                <a:latin typeface="Times New Roman" panose="02020603050405020304" pitchFamily="18" charset="0"/>
                <a:ea typeface="宋体" panose="02010600030101010101" pitchFamily="2" charset="-122"/>
              </a:defRPr>
            </a:lvl1pPr>
            <a:lvl2pPr defTabSz="965200">
              <a:defRPr b="1">
                <a:solidFill>
                  <a:schemeClr val="tx1"/>
                </a:solidFill>
                <a:latin typeface="Times New Roman" panose="02020603050405020304" pitchFamily="18" charset="0"/>
                <a:ea typeface="宋体" panose="02010600030101010101" pitchFamily="2" charset="-122"/>
              </a:defRPr>
            </a:lvl2pPr>
            <a:lvl3pPr defTabSz="965200">
              <a:defRPr b="1">
                <a:solidFill>
                  <a:schemeClr val="tx1"/>
                </a:solidFill>
                <a:latin typeface="Times New Roman" panose="02020603050405020304" pitchFamily="18" charset="0"/>
                <a:ea typeface="宋体" panose="02010600030101010101" pitchFamily="2" charset="-122"/>
              </a:defRPr>
            </a:lvl3pPr>
            <a:lvl4pPr defTabSz="965200">
              <a:defRPr b="1">
                <a:solidFill>
                  <a:schemeClr val="tx1"/>
                </a:solidFill>
                <a:latin typeface="Times New Roman" panose="02020603050405020304" pitchFamily="18" charset="0"/>
                <a:ea typeface="宋体" panose="02010600030101010101" pitchFamily="2" charset="-122"/>
              </a:defRPr>
            </a:lvl4pPr>
            <a:lvl5pPr defTabSz="965200">
              <a:defRPr b="1">
                <a:solidFill>
                  <a:schemeClr val="tx1"/>
                </a:solidFill>
                <a:latin typeface="Times New Roman" panose="02020603050405020304" pitchFamily="18" charset="0"/>
                <a:ea typeface="宋体" panose="02010600030101010101" pitchFamily="2" charset="-122"/>
              </a:defRPr>
            </a:lvl5pPr>
            <a:lvl6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fld id="{8B6034CC-5DFD-4D62-986F-923F778285D7}" type="slidenum">
              <a:rPr kumimoji="0" lang="zh-CN" altLang="en-US" sz="1300" b="0" i="0" u="none" strike="noStrike" kern="1200" cap="none" spc="0" normalizeH="0" baseline="0" noProof="1" dirty="0" smtClean="0">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zh-CN" altLang="en-US"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幻灯片图像占位符 2550785"/>
          <p:cNvSpPr>
            <a:spLocks noTextEdit="1"/>
          </p:cNvSpPr>
          <p:nvPr>
            <p:ph type="sldImg"/>
          </p:nvPr>
        </p:nvSpPr>
        <p:spPr/>
      </p:sp>
      <p:sp>
        <p:nvSpPr>
          <p:cNvPr id="44035" name="文本占位符 2550786"/>
          <p:cNvSpPr>
            <a:spLocks noGrp="1"/>
          </p:cNvSpPr>
          <p:nvPr>
            <p:ph type="body"/>
          </p:nvPr>
        </p:nvSpPr>
        <p:spPr/>
        <p:txBody>
          <a:bodyPr wrap="square" lIns="96460" tIns="48230" rIns="96460" bIns="48230" anchor="t" anchorCtr="0"/>
          <a:p>
            <a:pPr lvl="0" eaLnBrk="1" hangingPunct="1"/>
            <a:r>
              <a:rPr lang="zh-CN" altLang="en-US" dirty="0">
                <a:ea typeface="楷体_GB2312" pitchFamily="49" charset="-122"/>
              </a:rPr>
              <a:t>任务执行的时间可以根据系统的软硬件的信息而进行确定性的预测。也就是说，如果硬件可以做这件工作，那么实时操作系统的软件将可以确定性的做这件工作。</a:t>
            </a:r>
            <a:endParaRPr lang="zh-CN" altLang="en-US" dirty="0">
              <a:ea typeface="楷体_GB2312" pitchFamily="49" charset="-122"/>
            </a:endParaRPr>
          </a:p>
        </p:txBody>
      </p:sp>
      <p:sp>
        <p:nvSpPr>
          <p:cNvPr id="37891" name="灯片编号占位符 1"/>
          <p:cNvSpPr txBox="1">
            <a:spLocks noGrp="1" noChangeArrowheads="1"/>
          </p:cNvSpPr>
          <p:nvPr>
            <p:ph type="sldNum" sz="quarter"/>
          </p:nvPr>
        </p:nvSpPr>
        <p:spPr bwMode="auto"/>
        <p:txBody>
          <a:bodyPr vert="horz" wrap="square" lIns="96460" tIns="48230" rIns="96460" bIns="48230" numCol="1" anchor="b" anchorCtr="0" compatLnSpc="1"/>
          <a:lstStyle>
            <a:lvl1pPr defTabSz="965200">
              <a:defRPr b="1">
                <a:solidFill>
                  <a:schemeClr val="tx1"/>
                </a:solidFill>
                <a:latin typeface="Times New Roman" panose="02020603050405020304" pitchFamily="18" charset="0"/>
                <a:ea typeface="宋体" panose="02010600030101010101" pitchFamily="2" charset="-122"/>
              </a:defRPr>
            </a:lvl1pPr>
            <a:lvl2pPr defTabSz="965200">
              <a:defRPr b="1">
                <a:solidFill>
                  <a:schemeClr val="tx1"/>
                </a:solidFill>
                <a:latin typeface="Times New Roman" panose="02020603050405020304" pitchFamily="18" charset="0"/>
                <a:ea typeface="宋体" panose="02010600030101010101" pitchFamily="2" charset="-122"/>
              </a:defRPr>
            </a:lvl2pPr>
            <a:lvl3pPr defTabSz="965200">
              <a:defRPr b="1">
                <a:solidFill>
                  <a:schemeClr val="tx1"/>
                </a:solidFill>
                <a:latin typeface="Times New Roman" panose="02020603050405020304" pitchFamily="18" charset="0"/>
                <a:ea typeface="宋体" panose="02010600030101010101" pitchFamily="2" charset="-122"/>
              </a:defRPr>
            </a:lvl3pPr>
            <a:lvl4pPr defTabSz="965200">
              <a:defRPr b="1">
                <a:solidFill>
                  <a:schemeClr val="tx1"/>
                </a:solidFill>
                <a:latin typeface="Times New Roman" panose="02020603050405020304" pitchFamily="18" charset="0"/>
                <a:ea typeface="宋体" panose="02010600030101010101" pitchFamily="2" charset="-122"/>
              </a:defRPr>
            </a:lvl4pPr>
            <a:lvl5pPr defTabSz="965200">
              <a:defRPr b="1">
                <a:solidFill>
                  <a:schemeClr val="tx1"/>
                </a:solidFill>
                <a:latin typeface="Times New Roman" panose="02020603050405020304" pitchFamily="18" charset="0"/>
                <a:ea typeface="宋体" panose="02010600030101010101" pitchFamily="2" charset="-122"/>
              </a:defRPr>
            </a:lvl5pPr>
            <a:lvl6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fld id="{BE37189C-4092-4E22-8330-17A98D57E611}" type="slidenum">
              <a:rPr kumimoji="0" lang="zh-CN" altLang="en-US" sz="1300" b="0" i="0" u="none" strike="noStrike" kern="1200" cap="none" spc="0" normalizeH="0" baseline="0" noProof="1" dirty="0" smtClean="0">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zh-CN" altLang="en-US"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幻灯片图像占位符 2508801"/>
          <p:cNvSpPr>
            <a:spLocks noTextEdit="1"/>
          </p:cNvSpPr>
          <p:nvPr>
            <p:ph type="sldImg"/>
          </p:nvPr>
        </p:nvSpPr>
        <p:spPr/>
      </p:sp>
      <p:sp>
        <p:nvSpPr>
          <p:cNvPr id="49155" name="文本占位符 2508802"/>
          <p:cNvSpPr>
            <a:spLocks noGrp="1"/>
          </p:cNvSpPr>
          <p:nvPr>
            <p:ph type="body"/>
          </p:nvPr>
        </p:nvSpPr>
        <p:spPr/>
        <p:txBody>
          <a:bodyPr wrap="square" lIns="96460" tIns="48230" rIns="96460" bIns="48230" anchor="t" anchorCtr="0"/>
          <a:p>
            <a:pPr lvl="0" eaLnBrk="1" hangingPunct="1"/>
            <a:r>
              <a:rPr lang="zh-CN" altLang="en-US" dirty="0"/>
              <a:t>嵌入式系统通常由嵌入式处理器、嵌入式外围设备、嵌入式操作系统和嵌入式应用软件等几大部分组成。</a:t>
            </a:r>
            <a:endParaRPr lang="zh-CN" altLang="en-US" dirty="0"/>
          </a:p>
        </p:txBody>
      </p:sp>
      <p:sp>
        <p:nvSpPr>
          <p:cNvPr id="43011" name="灯片编号占位符 1"/>
          <p:cNvSpPr txBox="1">
            <a:spLocks noGrp="1" noChangeArrowheads="1"/>
          </p:cNvSpPr>
          <p:nvPr>
            <p:ph type="sldNum" sz="quarter"/>
          </p:nvPr>
        </p:nvSpPr>
        <p:spPr bwMode="auto"/>
        <p:txBody>
          <a:bodyPr vert="horz" wrap="square" lIns="96460" tIns="48230" rIns="96460" bIns="48230" numCol="1" anchor="b" anchorCtr="0" compatLnSpc="1"/>
          <a:lstStyle>
            <a:lvl1pPr defTabSz="965200">
              <a:defRPr b="1">
                <a:solidFill>
                  <a:schemeClr val="tx1"/>
                </a:solidFill>
                <a:latin typeface="Times New Roman" panose="02020603050405020304" pitchFamily="18" charset="0"/>
                <a:ea typeface="宋体" panose="02010600030101010101" pitchFamily="2" charset="-122"/>
              </a:defRPr>
            </a:lvl1pPr>
            <a:lvl2pPr defTabSz="965200">
              <a:defRPr b="1">
                <a:solidFill>
                  <a:schemeClr val="tx1"/>
                </a:solidFill>
                <a:latin typeface="Times New Roman" panose="02020603050405020304" pitchFamily="18" charset="0"/>
                <a:ea typeface="宋体" panose="02010600030101010101" pitchFamily="2" charset="-122"/>
              </a:defRPr>
            </a:lvl2pPr>
            <a:lvl3pPr defTabSz="965200">
              <a:defRPr b="1">
                <a:solidFill>
                  <a:schemeClr val="tx1"/>
                </a:solidFill>
                <a:latin typeface="Times New Roman" panose="02020603050405020304" pitchFamily="18" charset="0"/>
                <a:ea typeface="宋体" panose="02010600030101010101" pitchFamily="2" charset="-122"/>
              </a:defRPr>
            </a:lvl3pPr>
            <a:lvl4pPr defTabSz="965200">
              <a:defRPr b="1">
                <a:solidFill>
                  <a:schemeClr val="tx1"/>
                </a:solidFill>
                <a:latin typeface="Times New Roman" panose="02020603050405020304" pitchFamily="18" charset="0"/>
                <a:ea typeface="宋体" panose="02010600030101010101" pitchFamily="2" charset="-122"/>
              </a:defRPr>
            </a:lvl4pPr>
            <a:lvl5pPr defTabSz="965200">
              <a:defRPr b="1">
                <a:solidFill>
                  <a:schemeClr val="tx1"/>
                </a:solidFill>
                <a:latin typeface="Times New Roman" panose="02020603050405020304" pitchFamily="18" charset="0"/>
                <a:ea typeface="宋体" panose="02010600030101010101" pitchFamily="2" charset="-122"/>
              </a:defRPr>
            </a:lvl5pPr>
            <a:lvl6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fld id="{2A0B8DA8-1381-43A5-8B5C-5BE207817D5F}" type="slidenum">
              <a:rPr kumimoji="0" lang="zh-CN" altLang="en-US" sz="1300" b="0" i="0" u="none" strike="noStrike" kern="1200" cap="none" spc="0" normalizeH="0" baseline="0" noProof="1" dirty="0" smtClean="0">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zh-CN" altLang="en-US"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幻灯片图像占位符 2552833"/>
          <p:cNvSpPr>
            <a:spLocks noTextEdit="1"/>
          </p:cNvSpPr>
          <p:nvPr>
            <p:ph type="sldImg"/>
          </p:nvPr>
        </p:nvSpPr>
        <p:spPr/>
      </p:sp>
      <p:sp>
        <p:nvSpPr>
          <p:cNvPr id="82947" name="文本占位符 2552834"/>
          <p:cNvSpPr>
            <a:spLocks noGrp="1"/>
          </p:cNvSpPr>
          <p:nvPr>
            <p:ph type="body"/>
          </p:nvPr>
        </p:nvSpPr>
        <p:spPr/>
        <p:txBody>
          <a:bodyPr wrap="square" lIns="96460" tIns="48230" rIns="96460" bIns="48230" anchor="t" anchorCtr="0"/>
          <a:p>
            <a:pPr lvl="0" eaLnBrk="1" hangingPunct="1"/>
            <a:r>
              <a:rPr lang="zh-CN" altLang="en-US" dirty="0"/>
              <a:t>赫耳墨斯</a:t>
            </a:r>
            <a:r>
              <a:rPr lang="en-US" altLang="zh-CN" dirty="0"/>
              <a:t>(Hermes)</a:t>
            </a:r>
            <a:r>
              <a:rPr lang="zh-CN" altLang="en-US" dirty="0"/>
              <a:t>是希腊神话中为众神传递信息的使者</a:t>
            </a:r>
            <a:r>
              <a:rPr lang="en-US" altLang="zh-CN" dirty="0"/>
              <a:t>,</a:t>
            </a:r>
            <a:r>
              <a:rPr lang="zh-CN" altLang="en-US" dirty="0"/>
              <a:t>相对应于罗马神话中的墨丘利</a:t>
            </a:r>
            <a:r>
              <a:rPr lang="en-US" altLang="zh-CN" dirty="0"/>
              <a:t>(Mercurius)</a:t>
            </a:r>
            <a:r>
              <a:rPr lang="zh-CN" altLang="en-US" dirty="0"/>
              <a:t>。 </a:t>
            </a:r>
            <a:endParaRPr lang="zh-CN" altLang="en-US" dirty="0"/>
          </a:p>
        </p:txBody>
      </p:sp>
      <p:sp>
        <p:nvSpPr>
          <p:cNvPr id="90115" name="灯片编号占位符 1"/>
          <p:cNvSpPr txBox="1">
            <a:spLocks noGrp="1" noChangeArrowheads="1"/>
          </p:cNvSpPr>
          <p:nvPr>
            <p:ph type="sldNum" sz="quarter"/>
          </p:nvPr>
        </p:nvSpPr>
        <p:spPr bwMode="auto"/>
        <p:txBody>
          <a:bodyPr vert="horz" wrap="square" lIns="96460" tIns="48230" rIns="96460" bIns="48230" numCol="1" anchor="b" anchorCtr="0" compatLnSpc="1"/>
          <a:lstStyle>
            <a:lvl1pPr defTabSz="965200">
              <a:defRPr b="1">
                <a:solidFill>
                  <a:schemeClr val="tx1"/>
                </a:solidFill>
                <a:latin typeface="Times New Roman" panose="02020603050405020304" pitchFamily="18" charset="0"/>
                <a:ea typeface="宋体" panose="02010600030101010101" pitchFamily="2" charset="-122"/>
              </a:defRPr>
            </a:lvl1pPr>
            <a:lvl2pPr defTabSz="965200">
              <a:defRPr b="1">
                <a:solidFill>
                  <a:schemeClr val="tx1"/>
                </a:solidFill>
                <a:latin typeface="Times New Roman" panose="02020603050405020304" pitchFamily="18" charset="0"/>
                <a:ea typeface="宋体" panose="02010600030101010101" pitchFamily="2" charset="-122"/>
              </a:defRPr>
            </a:lvl2pPr>
            <a:lvl3pPr defTabSz="965200">
              <a:defRPr b="1">
                <a:solidFill>
                  <a:schemeClr val="tx1"/>
                </a:solidFill>
                <a:latin typeface="Times New Roman" panose="02020603050405020304" pitchFamily="18" charset="0"/>
                <a:ea typeface="宋体" panose="02010600030101010101" pitchFamily="2" charset="-122"/>
              </a:defRPr>
            </a:lvl3pPr>
            <a:lvl4pPr defTabSz="965200">
              <a:defRPr b="1">
                <a:solidFill>
                  <a:schemeClr val="tx1"/>
                </a:solidFill>
                <a:latin typeface="Times New Roman" panose="02020603050405020304" pitchFamily="18" charset="0"/>
                <a:ea typeface="宋体" panose="02010600030101010101" pitchFamily="2" charset="-122"/>
              </a:defRPr>
            </a:lvl4pPr>
            <a:lvl5pPr defTabSz="965200">
              <a:defRPr b="1">
                <a:solidFill>
                  <a:schemeClr val="tx1"/>
                </a:solidFill>
                <a:latin typeface="Times New Roman" panose="02020603050405020304" pitchFamily="18" charset="0"/>
                <a:ea typeface="宋体" panose="02010600030101010101" pitchFamily="2" charset="-122"/>
              </a:defRPr>
            </a:lvl5pPr>
            <a:lvl6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defTabSz="965200"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r" defTabSz="965200" rtl="0" eaLnBrk="1" fontAlgn="base" latinLnBrk="0" hangingPunct="1">
              <a:lnSpc>
                <a:spcPct val="100000"/>
              </a:lnSpc>
              <a:spcBef>
                <a:spcPct val="0"/>
              </a:spcBef>
              <a:spcAft>
                <a:spcPct val="0"/>
              </a:spcAft>
              <a:buClrTx/>
              <a:buSzTx/>
              <a:buFont typeface="Arial" panose="020B0604020202020204" pitchFamily="34" charset="0"/>
              <a:buNone/>
              <a:defRPr/>
            </a:pPr>
            <a:fld id="{1203991A-5748-4098-B795-7FC9BCBB7F81}" type="slidenum">
              <a:rPr kumimoji="0" lang="zh-CN" altLang="en-US" sz="1300" b="0" i="0" u="none" strike="noStrike" kern="1200" cap="none" spc="0" normalizeH="0" baseline="0" noProof="1" dirty="0" smtClean="0">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zh-CN" altLang="en-US" sz="13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组合 2193409"/>
          <p:cNvGrpSpPr/>
          <p:nvPr/>
        </p:nvGrpSpPr>
        <p:grpSpPr>
          <a:xfrm>
            <a:off x="136525" y="203200"/>
            <a:ext cx="9009063" cy="1052513"/>
            <a:chOff x="0" y="1536"/>
            <a:chExt cx="5675" cy="663"/>
          </a:xfrm>
        </p:grpSpPr>
        <p:grpSp>
          <p:nvGrpSpPr>
            <p:cNvPr id="2057" name="组合 2193410"/>
            <p:cNvGrpSpPr/>
            <p:nvPr/>
          </p:nvGrpSpPr>
          <p:grpSpPr>
            <a:xfrm>
              <a:off x="183" y="1604"/>
              <a:ext cx="448" cy="299"/>
              <a:chOff x="720" y="336"/>
              <a:chExt cx="624" cy="432"/>
            </a:xfrm>
          </p:grpSpPr>
          <p:sp>
            <p:nvSpPr>
              <p:cNvPr id="23" name="矩形 2193411"/>
              <p:cNvSpPr>
                <a:spLocks noChangeArrowheads="1"/>
              </p:cNvSpPr>
              <p:nvPr/>
            </p:nvSpPr>
            <p:spPr bwMode="auto">
              <a:xfrm>
                <a:off x="720" y="336"/>
                <a:ext cx="384" cy="432"/>
              </a:xfrm>
              <a:prstGeom prst="rect">
                <a:avLst/>
              </a:prstGeom>
              <a:solidFill>
                <a:schemeClr val="folHlink"/>
              </a:solidFill>
              <a:ln>
                <a:noFill/>
              </a:ln>
            </p:spPr>
            <p:txBody>
              <a:bodyP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4" name="矩形 2193412"/>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58" name="组合 2193413"/>
            <p:cNvGrpSpPr/>
            <p:nvPr/>
          </p:nvGrpSpPr>
          <p:grpSpPr>
            <a:xfrm>
              <a:off x="261" y="1870"/>
              <a:ext cx="465" cy="299"/>
              <a:chOff x="912" y="2640"/>
              <a:chExt cx="672" cy="432"/>
            </a:xfrm>
          </p:grpSpPr>
          <p:sp>
            <p:nvSpPr>
              <p:cNvPr id="21" name="矩形 2193414"/>
              <p:cNvSpPr>
                <a:spLocks noChangeArrowheads="1"/>
              </p:cNvSpPr>
              <p:nvPr/>
            </p:nvSpPr>
            <p:spPr bwMode="auto">
              <a:xfrm>
                <a:off x="912" y="2640"/>
                <a:ext cx="384" cy="432"/>
              </a:xfrm>
              <a:prstGeom prst="rect">
                <a:avLst/>
              </a:prstGeom>
              <a:solidFill>
                <a:schemeClr val="accent2"/>
              </a:solidFill>
              <a:ln>
                <a:noFill/>
              </a:ln>
            </p:spPr>
            <p:txBody>
              <a:bodyP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矩形 2193415"/>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p:spPr>
            <p:txBody>
              <a:bodyP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8" name="矩形 2193416"/>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 name="矩形 2193417"/>
            <p:cNvSpPr>
              <a:spLocks noChangeArrowheads="1"/>
            </p:cNvSpPr>
            <p:nvPr/>
          </p:nvSpPr>
          <p:spPr bwMode="auto">
            <a:xfrm>
              <a:off x="400" y="1536"/>
              <a:ext cx="20" cy="663"/>
            </a:xfrm>
            <a:prstGeom prst="rect">
              <a:avLst/>
            </a:prstGeom>
            <a:solidFill>
              <a:schemeClr val="bg2"/>
            </a:solidFill>
            <a:ln>
              <a:noFill/>
            </a:ln>
          </p:spPr>
          <p:txBody>
            <a:bodyP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矩形 2193418"/>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5" name="矩形 2193426"/>
          <p:cNvSpPr>
            <a:spLocks noChangeArrowheads="1"/>
          </p:cNvSpPr>
          <p:nvPr/>
        </p:nvSpPr>
        <p:spPr bwMode="auto">
          <a:xfrm>
            <a:off x="8410575" y="6548438"/>
            <a:ext cx="692150" cy="309563"/>
          </a:xfrm>
          <a:prstGeom prst="rect">
            <a:avLst/>
          </a:prstGeom>
          <a:noFill/>
          <a:ln>
            <a:noFill/>
          </a:ln>
        </p:spPr>
        <p:txBody>
          <a:bodyPr lIns="92075" tIns="46038" rIns="92075" bIns="46038"/>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0753E0-F54F-4A5A-8D0F-42A351467B6C}" type="slidenum">
              <a:rPr kumimoji="0" lang="zh-CN" altLang="en-US" sz="1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cs typeface="+mn-cs"/>
              </a:rPr>
            </a:fld>
            <a:endParaRPr kumimoji="0" lang="zh-CN" altLang="en-US" sz="1400" b="0" i="0" u="none" strike="noStrike" kern="1200" cap="none" spc="0" normalizeH="0" baseline="0" noProof="0">
              <a:ln>
                <a:noFill/>
              </a:ln>
              <a:solidFill>
                <a:srgbClr val="010000"/>
              </a:solidFill>
              <a:effectLst/>
              <a:uLnTx/>
              <a:uFillTx/>
              <a:latin typeface="Times New Roman" panose="02020603050405020304" pitchFamily="18" charset="0"/>
              <a:ea typeface="宋体" panose="02010600030101010101" pitchFamily="2" charset="-122"/>
              <a:cs typeface="+mn-cs"/>
            </a:endParaRPr>
          </a:p>
        </p:txBody>
      </p:sp>
      <p:sp>
        <p:nvSpPr>
          <p:cNvPr id="2193420" name="标题 2193419"/>
          <p:cNvSpPr>
            <a:spLocks noGrp="1"/>
          </p:cNvSpPr>
          <p:nvPr>
            <p:ph type="ctrTitle"/>
          </p:nvPr>
        </p:nvSpPr>
        <p:spPr>
          <a:xfrm>
            <a:off x="1127125" y="25400"/>
            <a:ext cx="7772400" cy="966788"/>
          </a:xfrm>
          <a:prstGeom prst="rect">
            <a:avLst/>
          </a:prstGeom>
          <a:noFill/>
          <a:ln w="9525">
            <a:noFill/>
            <a:miter/>
          </a:ln>
        </p:spPr>
        <p:txBody>
          <a:bodyPr/>
          <a:lstStyle>
            <a:lvl1pPr lvl="0">
              <a:defRPr kern="1200"/>
            </a:lvl1pPr>
          </a:lstStyle>
          <a:p>
            <a:pPr lvl="0"/>
            <a:r>
              <a:rPr lang="zh-CN" altLang="en-US" noProof="1"/>
              <a:t>单击此处编辑母版标题样式</a:t>
            </a:r>
            <a:endParaRPr lang="zh-CN" altLang="en-US" noProof="1"/>
          </a:p>
        </p:txBody>
      </p:sp>
      <p:sp>
        <p:nvSpPr>
          <p:cNvPr id="2193421" name="副标题 2193420"/>
          <p:cNvSpPr>
            <a:spLocks noGrp="1"/>
          </p:cNvSpPr>
          <p:nvPr>
            <p:ph type="subTitle" idx="1"/>
          </p:nvPr>
        </p:nvSpPr>
        <p:spPr>
          <a:xfrm>
            <a:off x="550863" y="1255713"/>
            <a:ext cx="8212137" cy="4383087"/>
          </a:xfrm>
          <a:prstGeom prst="rect">
            <a:avLst/>
          </a:prstGeom>
          <a:noFill/>
          <a:ln w="9525">
            <a:noFill/>
            <a:miter/>
          </a:ln>
        </p:spPr>
        <p:txBody>
          <a:bodyPr/>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a:r>
              <a:rPr lang="zh-CN" altLang="en-US" noProof="1"/>
              <a:t>单击此处编辑母版副标题样式</a:t>
            </a:r>
            <a:endParaRPr lang="zh-CN" altLang="en-US" noProof="1"/>
          </a:p>
        </p:txBody>
      </p:sp>
      <p:sp>
        <p:nvSpPr>
          <p:cNvPr id="26" name="日期占位符 2193421"/>
          <p:cNvSpPr>
            <a:spLocks noGrp="1"/>
          </p:cNvSpPr>
          <p:nvPr>
            <p:ph type="dt" sz="half" idx="2"/>
          </p:nvPr>
        </p:nvSpPr>
        <p:spPr>
          <a:xfrm>
            <a:off x="990600" y="6248400"/>
            <a:ext cx="1905000" cy="457200"/>
          </a:xfrm>
          <a:prstGeom prst="rect">
            <a:avLst/>
          </a:prstGeom>
          <a:ln>
            <a:miter/>
          </a:ln>
        </p:spPr>
        <p:txBody>
          <a:bodyPr anchor="b"/>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27" name="页脚占位符 2193422"/>
          <p:cNvSpPr>
            <a:spLocks noGrp="1"/>
          </p:cNvSpPr>
          <p:nvPr>
            <p:ph type="ftr" sz="quarter" idx="3"/>
          </p:nvPr>
        </p:nvSpPr>
        <p:spPr>
          <a:xfrm>
            <a:off x="3429000" y="6248400"/>
            <a:ext cx="2895600" cy="457200"/>
          </a:xfrm>
          <a:prstGeom prst="rect">
            <a:avLst/>
          </a:prstGeom>
          <a:ln>
            <a:miter/>
          </a:ln>
        </p:spPr>
        <p:txBody>
          <a:bodyPr anchor="b"/>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28" name="灯片编号占位符 2193423"/>
          <p:cNvSpPr>
            <a:spLocks noGrp="1"/>
          </p:cNvSpPr>
          <p:nvPr>
            <p:ph type="sldNum" sz="quarter" idx="4"/>
          </p:nvPr>
        </p:nvSpPr>
        <p:spPr>
          <a:xfrm>
            <a:off x="6858000" y="6248400"/>
            <a:ext cx="1905000" cy="457200"/>
          </a:xfrm>
          <a:prstGeom prst="rect">
            <a:avLst/>
          </a:prstGeom>
          <a:ln>
            <a:miter/>
          </a:ln>
        </p:spPr>
        <p:txBody>
          <a:bodyPr anchor="b"/>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B9F00F3-2A37-4663-9FDF-BC861B5D8029}" type="slidenum">
              <a:rPr kumimoji="0" lang="en-US" altLang="zh-CN" sz="1400" b="0" i="0" u="none" strike="noStrike" kern="1200" cap="none" spc="0" normalizeH="0" baseline="0" noProof="1">
                <a:ln>
                  <a:noFill/>
                </a:ln>
                <a:solidFill>
                  <a:schemeClr val="bg2"/>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bg2"/>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日期占位符 2192394"/>
          <p:cNvSpPr>
            <a:spLocks noGrp="1"/>
          </p:cNvSpPr>
          <p:nvPr>
            <p:ph type="dt" sz="half" idx="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92A4D8-05EA-43B3-B906-2EB2385C5025}"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1651" y="101600"/>
            <a:ext cx="2103438" cy="6030913"/>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541338" y="101600"/>
            <a:ext cx="6188374" cy="6030913"/>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日期占位符 2192394"/>
          <p:cNvSpPr>
            <a:spLocks noGrp="1"/>
          </p:cNvSpPr>
          <p:nvPr>
            <p:ph type="dt" sz="half" idx="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51FD02F-4EF5-4F61-9CF4-17C1C7D3B85B}"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日期占位符 2192394"/>
          <p:cNvSpPr>
            <a:spLocks noGrp="1"/>
          </p:cNvSpPr>
          <p:nvPr>
            <p:ph type="dt" sz="half" idx="1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7984528-99D9-4822-9569-D17C37C4963C}"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表格占位符 2"/>
          <p:cNvSpPr>
            <a:spLocks noGrp="1"/>
          </p:cNvSpPr>
          <p:nvPr>
            <p:ph type="tbl"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15" name="日期占位符 2192394"/>
          <p:cNvSpPr>
            <a:spLocks noGrp="1"/>
          </p:cNvSpPr>
          <p:nvPr>
            <p:ph type="dt" sz="half" idx="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2F63D1C-555F-442F-A12D-BD273B6D48C5}"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541338" y="101600"/>
            <a:ext cx="8413750" cy="603091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日期占位符 2192394"/>
          <p:cNvSpPr>
            <a:spLocks noGrp="1"/>
          </p:cNvSpPr>
          <p:nvPr>
            <p:ph type="dt" sz="half" idx="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98E810-2FFE-442B-B7F7-153D72315B0E}"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日期占位符 2192394"/>
          <p:cNvSpPr>
            <a:spLocks noGrp="1"/>
          </p:cNvSpPr>
          <p:nvPr>
            <p:ph type="dt" sz="half" idx="1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1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EA6F7B-F96E-4EEA-B1C6-4F814847779E}"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clipArtAndTx" preserve="1">
  <p:cSld name="标题，剪贴画与文本">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联机映像占位符 2"/>
          <p:cNvSpPr>
            <a:spLocks noGrp="1"/>
          </p:cNvSpPr>
          <p:nvPr>
            <p:ph type="clipArt" sz="half" idx="1"/>
          </p:nvPr>
        </p:nvSpPr>
        <p:spPr>
          <a:xfrm>
            <a:off x="628650" y="1825625"/>
            <a:ext cx="3886200" cy="435133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4629150" y="1825625"/>
            <a:ext cx="38862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日期占位符 2192394"/>
          <p:cNvSpPr>
            <a:spLocks noGrp="1"/>
          </p:cNvSpPr>
          <p:nvPr>
            <p:ph type="dt" sz="half" idx="1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75C341-0907-421C-9310-9A4875436485}"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标题和四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825625"/>
            <a:ext cx="3886200" cy="20986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4076700"/>
            <a:ext cx="3886200" cy="21002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4076700"/>
            <a:ext cx="3886200" cy="21002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日期占位符 2192394"/>
          <p:cNvSpPr>
            <a:spLocks noGrp="1"/>
          </p:cNvSpPr>
          <p:nvPr>
            <p:ph type="dt" sz="half" idx="1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1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1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EB3EF3-8755-41F7-B07D-5FC1EC5E8A7B}"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reserve="1">
  <p:cSld name="标题和图表">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图表占位符 2"/>
          <p:cNvSpPr>
            <a:spLocks noGrp="1"/>
          </p:cNvSpPr>
          <p:nvPr>
            <p:ph type="chart"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15" name="日期占位符 2192394"/>
          <p:cNvSpPr>
            <a:spLocks noGrp="1"/>
          </p:cNvSpPr>
          <p:nvPr>
            <p:ph type="dt" sz="half" idx="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B467E3-8992-4476-9005-6FB50620742B}"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日期占位符 2192394"/>
          <p:cNvSpPr>
            <a:spLocks noGrp="1"/>
          </p:cNvSpPr>
          <p:nvPr>
            <p:ph type="dt" sz="half" idx="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51A8093-8D46-4A44-B769-DA8DCA6A51FB}"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15" name="日期占位符 2192394"/>
          <p:cNvSpPr>
            <a:spLocks noGrp="1"/>
          </p:cNvSpPr>
          <p:nvPr>
            <p:ph type="dt" sz="half" idx="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3B960A-343B-49DC-A0D1-3E08998DE021}"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541338" y="1204913"/>
            <a:ext cx="4122738" cy="4927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832351" y="1204913"/>
            <a:ext cx="4122738" cy="4927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日期占位符 2192394"/>
          <p:cNvSpPr>
            <a:spLocks noGrp="1"/>
          </p:cNvSpPr>
          <p:nvPr>
            <p:ph type="dt" sz="half" idx="1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454A-5908-49B3-9383-B73F0C162CF5}"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日期占位符 2192394"/>
          <p:cNvSpPr>
            <a:spLocks noGrp="1"/>
          </p:cNvSpPr>
          <p:nvPr>
            <p:ph type="dt" sz="half" idx="1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1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1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C75D5DE-BE21-4FAE-BCC9-BD25427B5655}"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15" name="日期占位符 2192394"/>
          <p:cNvSpPr>
            <a:spLocks noGrp="1"/>
          </p:cNvSpPr>
          <p:nvPr>
            <p:ph type="dt" sz="half" idx="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16F24B-7FE0-4DF9-8A18-0FCE1348B5AB}"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5" name="日期占位符 2192394"/>
          <p:cNvSpPr>
            <a:spLocks noGrp="1"/>
          </p:cNvSpPr>
          <p:nvPr>
            <p:ph type="dt" sz="half" idx="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CB9BAA0-AA00-4B4C-A9F5-0021C297D036}"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15" name="日期占位符 2192394"/>
          <p:cNvSpPr>
            <a:spLocks noGrp="1"/>
          </p:cNvSpPr>
          <p:nvPr>
            <p:ph type="dt" sz="half" idx="1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2E39-3180-4ACE-8F5B-C11944714A48}"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endParaRPr lang="zh-CN" altLang="en-US" noProof="1"/>
          </a:p>
        </p:txBody>
      </p:sp>
      <p:sp>
        <p:nvSpPr>
          <p:cNvPr id="15" name="日期占位符 2192394"/>
          <p:cNvSpPr>
            <a:spLocks noGrp="1"/>
          </p:cNvSpPr>
          <p:nvPr>
            <p:ph type="dt" sz="half" idx="12"/>
          </p:nvPr>
        </p:nvSpPr>
        <p:spPr>
          <a:xfrm>
            <a:off x="1162050" y="6243638"/>
            <a:ext cx="1905000" cy="457200"/>
          </a:xfrm>
          <a:prstGeom prst="rect">
            <a:avLst/>
          </a:prstGeom>
          <a:ln>
            <a:miter/>
          </a:ln>
        </p:spPr>
        <p:txBody>
          <a:bodyPr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页脚占位符 2192395"/>
          <p:cNvSpPr>
            <a:spLocks noGrp="1"/>
          </p:cNvSpPr>
          <p:nvPr>
            <p:ph type="ftr" sz="quarter" idx="3"/>
          </p:nvPr>
        </p:nvSpPr>
        <p:spPr>
          <a:xfrm>
            <a:off x="3657600" y="6243638"/>
            <a:ext cx="2895600" cy="457200"/>
          </a:xfrm>
          <a:prstGeom prst="rect">
            <a:avLst/>
          </a:prstGeom>
          <a:ln>
            <a:miter/>
          </a:ln>
        </p:spPr>
        <p:txBody>
          <a:bodyPr anchor="b"/>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 name="灯片编号占位符 2192396"/>
          <p:cNvSpPr>
            <a:spLocks noGrp="1"/>
          </p:cNvSpPr>
          <p:nvPr>
            <p:ph type="sldNum" sz="quarter" idx="4"/>
          </p:nvPr>
        </p:nvSpPr>
        <p:spPr>
          <a:xfrm>
            <a:off x="7042150" y="6243638"/>
            <a:ext cx="1905000" cy="457200"/>
          </a:xfrm>
          <a:prstGeom prst="rect">
            <a:avLst/>
          </a:prstGeom>
          <a:ln>
            <a:miter/>
          </a:ln>
        </p:spPr>
        <p:txBody>
          <a:bodyPr anchor="b"/>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A968F38-C8A6-466F-BECB-760D6163DE03}"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endParaRP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2192385"/>
          <p:cNvSpPr>
            <a:spLocks noChangeArrowheads="1"/>
          </p:cNvSpPr>
          <p:nvPr/>
        </p:nvSpPr>
        <p:spPr bwMode="auto">
          <a:xfrm>
            <a:off x="417513" y="273050"/>
            <a:ext cx="438150" cy="474663"/>
          </a:xfrm>
          <a:prstGeom prst="rect">
            <a:avLst/>
          </a:prstGeom>
          <a:solidFill>
            <a:schemeClr val="accent2"/>
          </a:solidFill>
          <a:ln>
            <a:noFill/>
          </a:ln>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矩形 2192386"/>
          <p:cNvSpPr>
            <a:spLocks noChangeArrowheads="1"/>
          </p:cNvSpPr>
          <p:nvPr/>
        </p:nvSpPr>
        <p:spPr bwMode="auto">
          <a:xfrm>
            <a:off x="800100" y="273050"/>
            <a:ext cx="328613" cy="474663"/>
          </a:xfrm>
          <a:prstGeom prst="rect">
            <a:avLst/>
          </a:prstGeom>
          <a:gradFill rotWithShape="0">
            <a:gsLst>
              <a:gs pos="0">
                <a:schemeClr val="accent2"/>
              </a:gs>
              <a:gs pos="100000">
                <a:schemeClr val="bg1"/>
              </a:gs>
            </a:gsLst>
            <a:lin ang="0" scaled="1"/>
          </a:gradFill>
          <a:ln>
            <a:noFill/>
          </a:ln>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矩形 2192387"/>
          <p:cNvSpPr>
            <a:spLocks noChangeArrowheads="1"/>
          </p:cNvSpPr>
          <p:nvPr/>
        </p:nvSpPr>
        <p:spPr bwMode="auto">
          <a:xfrm>
            <a:off x="541338" y="695325"/>
            <a:ext cx="422275" cy="474663"/>
          </a:xfrm>
          <a:prstGeom prst="rect">
            <a:avLst/>
          </a:prstGeom>
          <a:solidFill>
            <a:schemeClr val="folHlink"/>
          </a:solidFill>
          <a:ln>
            <a:noFill/>
          </a:ln>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矩形 2192388"/>
          <p:cNvSpPr>
            <a:spLocks noChangeArrowheads="1"/>
          </p:cNvSpPr>
          <p:nvPr/>
        </p:nvSpPr>
        <p:spPr bwMode="auto">
          <a:xfrm>
            <a:off x="911225" y="695325"/>
            <a:ext cx="368300" cy="474663"/>
          </a:xfrm>
          <a:prstGeom prst="rect">
            <a:avLst/>
          </a:prstGeom>
          <a:gradFill rotWithShape="0">
            <a:gsLst>
              <a:gs pos="0">
                <a:schemeClr val="folHlink"/>
              </a:gs>
              <a:gs pos="100000">
                <a:schemeClr val="bg1"/>
              </a:gs>
            </a:gsLst>
            <a:lin ang="0" scaled="1"/>
          </a:gradFill>
          <a:ln>
            <a:noFill/>
          </a:ln>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矩形 2192389"/>
          <p:cNvSpPr>
            <a:spLocks noChangeArrowheads="1"/>
          </p:cNvSpPr>
          <p:nvPr/>
        </p:nvSpPr>
        <p:spPr bwMode="auto">
          <a:xfrm>
            <a:off x="127000" y="622300"/>
            <a:ext cx="560388" cy="422275"/>
          </a:xfrm>
          <a:prstGeom prst="rect">
            <a:avLst/>
          </a:prstGeom>
          <a:gradFill rotWithShape="0">
            <a:gsLst>
              <a:gs pos="0">
                <a:schemeClr val="bg1"/>
              </a:gs>
              <a:gs pos="100000">
                <a:schemeClr val="hlink"/>
              </a:gs>
            </a:gsLst>
            <a:lin ang="18900000" scaled="1"/>
          </a:gradFill>
          <a:ln>
            <a:noFill/>
          </a:ln>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矩形 2192390"/>
          <p:cNvSpPr>
            <a:spLocks noChangeArrowheads="1"/>
          </p:cNvSpPr>
          <p:nvPr/>
        </p:nvSpPr>
        <p:spPr bwMode="auto">
          <a:xfrm>
            <a:off x="762000" y="165100"/>
            <a:ext cx="31750" cy="1052513"/>
          </a:xfrm>
          <a:prstGeom prst="rect">
            <a:avLst/>
          </a:prstGeom>
          <a:solidFill>
            <a:schemeClr val="bg2"/>
          </a:solidFill>
          <a:ln>
            <a:noFill/>
          </a:ln>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矩形 2192391"/>
          <p:cNvSpPr>
            <a:spLocks noChangeArrowheads="1"/>
          </p:cNvSpPr>
          <p:nvPr/>
        </p:nvSpPr>
        <p:spPr bwMode="auto">
          <a:xfrm>
            <a:off x="442913" y="955675"/>
            <a:ext cx="8226425" cy="31750"/>
          </a:xfrm>
          <a:prstGeom prst="rect">
            <a:avLst/>
          </a:prstGeom>
          <a:gradFill rotWithShape="0">
            <a:gsLst>
              <a:gs pos="0">
                <a:schemeClr val="bg2"/>
              </a:gs>
              <a:gs pos="100000">
                <a:schemeClr val="bg1"/>
              </a:gs>
            </a:gsLst>
            <a:lin ang="0" scaled="1"/>
          </a:gradFill>
          <a:ln>
            <a:noFill/>
          </a:ln>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3" name="标题 2192392"/>
          <p:cNvSpPr>
            <a:spLocks noGrp="1"/>
          </p:cNvSpPr>
          <p:nvPr>
            <p:ph type="title"/>
          </p:nvPr>
        </p:nvSpPr>
        <p:spPr>
          <a:xfrm>
            <a:off x="1150938" y="101600"/>
            <a:ext cx="7793037" cy="942975"/>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34" name="文本占位符 2192393"/>
          <p:cNvSpPr>
            <a:spLocks noGrp="1"/>
          </p:cNvSpPr>
          <p:nvPr>
            <p:ph type="body"/>
          </p:nvPr>
        </p:nvSpPr>
        <p:spPr>
          <a:xfrm>
            <a:off x="541338" y="1204913"/>
            <a:ext cx="8413750" cy="49276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92395" name="日期占位符 2192394"/>
          <p:cNvSpPr>
            <a:spLocks noGrp="1"/>
          </p:cNvSpPr>
          <p:nvPr>
            <p:ph type="dt" sz="half" idx="2"/>
          </p:nvPr>
        </p:nvSpPr>
        <p:spPr>
          <a:xfrm>
            <a:off x="1162050" y="6243638"/>
            <a:ext cx="1905000" cy="457200"/>
          </a:xfrm>
          <a:prstGeom prst="rect">
            <a:avLst/>
          </a:prstGeom>
          <a:noFill/>
          <a:ln w="9525">
            <a:noFill/>
            <a:miter/>
          </a:ln>
        </p:spPr>
        <p:txBody>
          <a:bodyPr anchor="b"/>
          <a:lstStyle>
            <a:lvl1pPr eaLnBrk="1" hangingPunct="1">
              <a:buFont typeface="Arial" panose="020B0604020202020204" pitchFamily="34" charset="0"/>
              <a:buNone/>
              <a:defRPr sz="1400" b="0" noProof="1">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92396" name="页脚占位符 2192395"/>
          <p:cNvSpPr>
            <a:spLocks noGrp="1"/>
          </p:cNvSpPr>
          <p:nvPr>
            <p:ph type="ftr" sz="quarter" idx="3"/>
          </p:nvPr>
        </p:nvSpPr>
        <p:spPr>
          <a:xfrm>
            <a:off x="3657600" y="6243638"/>
            <a:ext cx="2895600" cy="457200"/>
          </a:xfrm>
          <a:prstGeom prst="rect">
            <a:avLst/>
          </a:prstGeom>
          <a:noFill/>
          <a:ln w="9525">
            <a:noFill/>
            <a:miter/>
          </a:ln>
        </p:spPr>
        <p:txBody>
          <a:bodyPr anchor="b"/>
          <a:lstStyle>
            <a:lvl1pPr algn="ctr" eaLnBrk="1" hangingPunct="1">
              <a:buFont typeface="Arial" panose="020B0604020202020204" pitchFamily="34" charset="0"/>
              <a:buNone/>
              <a:defRPr sz="1400" b="0" noProof="1">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92397" name="灯片编号占位符 2192396"/>
          <p:cNvSpPr>
            <a:spLocks noGrp="1"/>
          </p:cNvSpPr>
          <p:nvPr>
            <p:ph type="sldNum" sz="quarter" idx="4"/>
          </p:nvPr>
        </p:nvSpPr>
        <p:spPr>
          <a:xfrm>
            <a:off x="7042150" y="6243638"/>
            <a:ext cx="1905000" cy="457200"/>
          </a:xfrm>
          <a:prstGeom prst="rect">
            <a:avLst/>
          </a:prstGeom>
          <a:noFill/>
          <a:ln w="9525">
            <a:noFill/>
            <a:miter/>
          </a:ln>
        </p:spPr>
        <p:txBody>
          <a:bodyPr anchor="b"/>
          <a:lstStyle>
            <a:lvl1pPr algn="r" eaLnBrk="1" hangingPunct="1">
              <a:buFont typeface="Arial" panose="020B0604020202020204" pitchFamily="34" charset="0"/>
              <a:buNone/>
              <a:defRPr sz="1400" b="0" noProof="1">
                <a:latin typeface="Tahoma" panose="020B0604030504040204" pitchFamily="34" charset="0"/>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E45135-3147-4781-B9E5-82F6D59B954C}" type="slidenum">
              <a:rPr kumimoji="0" lang="en-US" alt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ea"/>
              </a:rPr>
            </a:fld>
            <a:endParaRPr kumimoji="0" lang="zh-CN" sz="1400" b="0"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8" name="矩形 2192399"/>
          <p:cNvSpPr>
            <a:spLocks noChangeArrowheads="1"/>
          </p:cNvSpPr>
          <p:nvPr/>
        </p:nvSpPr>
        <p:spPr bwMode="auto">
          <a:xfrm>
            <a:off x="8410575" y="6548438"/>
            <a:ext cx="692150" cy="309563"/>
          </a:xfrm>
          <a:prstGeom prst="rect">
            <a:avLst/>
          </a:prstGeom>
          <a:noFill/>
          <a:ln>
            <a:noFill/>
          </a:ln>
        </p:spPr>
        <p:txBody>
          <a:bodyPr lIns="92075" tIns="46038" rIns="92075" bIns="46038"/>
          <a:lstStyle>
            <a:lvl1pPr>
              <a:defRPr b="1">
                <a:solidFill>
                  <a:schemeClr val="tx1"/>
                </a:solidFill>
                <a:latin typeface="Times New Roman" panose="02020603050405020304" pitchFamily="18" charset="0"/>
                <a:ea typeface="宋体" panose="02010600030101010101" pitchFamily="2" charset="-122"/>
              </a:defRPr>
            </a:lvl1pPr>
            <a:lvl2pPr>
              <a:defRPr b="1">
                <a:solidFill>
                  <a:schemeClr val="tx1"/>
                </a:solidFill>
                <a:latin typeface="Times New Roman" panose="02020603050405020304" pitchFamily="18" charset="0"/>
                <a:ea typeface="宋体" panose="02010600030101010101" pitchFamily="2" charset="-122"/>
              </a:defRPr>
            </a:lvl2pPr>
            <a:lvl3pPr>
              <a:defRPr b="1">
                <a:solidFill>
                  <a:schemeClr val="tx1"/>
                </a:solidFill>
                <a:latin typeface="Times New Roman" panose="02020603050405020304" pitchFamily="18" charset="0"/>
                <a:ea typeface="宋体" panose="02010600030101010101" pitchFamily="2" charset="-122"/>
              </a:defRPr>
            </a:lvl3pPr>
            <a:lvl4pPr>
              <a:defRPr b="1">
                <a:solidFill>
                  <a:schemeClr val="tx1"/>
                </a:solidFill>
                <a:latin typeface="Times New Roman" panose="02020603050405020304" pitchFamily="18" charset="0"/>
                <a:ea typeface="宋体" panose="02010600030101010101" pitchFamily="2" charset="-122"/>
              </a:defRPr>
            </a:lvl4pPr>
            <a:lvl5pPr>
              <a:defRPr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D447DF-62DD-46B0-86E9-7E07EDAB06FF}" type="slidenum">
              <a:rPr kumimoji="0" lang="zh-CN" altLang="en-US" sz="1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cs typeface="+mn-cs"/>
              </a:rPr>
            </a:fld>
            <a:endParaRPr kumimoji="0" lang="zh-CN" altLang="en-US" sz="1400" b="0" i="0" u="none" strike="noStrike" kern="1200" cap="none" spc="0" normalizeH="0" baseline="0" noProof="0">
              <a:ln>
                <a:noFill/>
              </a:ln>
              <a:solidFill>
                <a:srgbClr val="010000"/>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random/>
  </p:transition>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2.xml"/><Relationship Id="rId2" Type="http://schemas.openxmlformats.org/officeDocument/2006/relationships/image" Target="../media/image4.emf"/><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7.png"/><Relationship Id="rId7" Type="http://schemas.openxmlformats.org/officeDocument/2006/relationships/oleObject" Target="../embeddings/oleObject4.bin"/><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png"/><Relationship Id="rId18" Type="http://schemas.openxmlformats.org/officeDocument/2006/relationships/vmlDrawing" Target="../drawings/vmlDrawing4.vml"/><Relationship Id="rId17" Type="http://schemas.openxmlformats.org/officeDocument/2006/relationships/slideLayout" Target="../slideLayouts/slideLayout2.xml"/><Relationship Id="rId16" Type="http://schemas.openxmlformats.org/officeDocument/2006/relationships/audio" Target="../media/audio2.wav"/><Relationship Id="rId15" Type="http://schemas.openxmlformats.org/officeDocument/2006/relationships/audio" Target="../media/audio1.wav"/><Relationship Id="rId14" Type="http://schemas.openxmlformats.org/officeDocument/2006/relationships/image" Target="../media/image20.png"/><Relationship Id="rId13" Type="http://schemas.openxmlformats.org/officeDocument/2006/relationships/oleObject" Target="../embeddings/oleObject7.bin"/><Relationship Id="rId12" Type="http://schemas.openxmlformats.org/officeDocument/2006/relationships/image" Target="../media/image19.png"/><Relationship Id="rId11" Type="http://schemas.openxmlformats.org/officeDocument/2006/relationships/oleObject" Target="../embeddings/oleObject6.bin"/><Relationship Id="rId10" Type="http://schemas.openxmlformats.org/officeDocument/2006/relationships/image" Target="../media/image18.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png"/><Relationship Id="rId7" Type="http://schemas.openxmlformats.org/officeDocument/2006/relationships/oleObject" Target="../embeddings/oleObject10.bin"/><Relationship Id="rId6" Type="http://schemas.openxmlformats.org/officeDocument/2006/relationships/image" Target="../media/image26.png"/><Relationship Id="rId5" Type="http://schemas.openxmlformats.org/officeDocument/2006/relationships/oleObject" Target="../embeddings/oleObject9.bin"/><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png"/><Relationship Id="rId10" Type="http://schemas.openxmlformats.org/officeDocument/2006/relationships/vmlDrawing" Target="../drawings/vmlDrawing5.vml"/><Relationship Id="rId1"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33.jpeg"/><Relationship Id="rId3" Type="http://schemas.openxmlformats.org/officeDocument/2006/relationships/image" Target="../media/image32.png"/><Relationship Id="rId2" Type="http://schemas.openxmlformats.org/officeDocument/2006/relationships/image" Target="NULL" TargetMode="External"/><Relationship Id="rId1" Type="http://schemas.openxmlformats.org/officeDocument/2006/relationships/image" Target="../media/image31.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15.bin"/><Relationship Id="rId8" Type="http://schemas.openxmlformats.org/officeDocument/2006/relationships/image" Target="../media/image41.png"/><Relationship Id="rId7" Type="http://schemas.openxmlformats.org/officeDocument/2006/relationships/oleObject" Target="../embeddings/oleObject14.bin"/><Relationship Id="rId6" Type="http://schemas.openxmlformats.org/officeDocument/2006/relationships/image" Target="../media/image40.png"/><Relationship Id="rId5" Type="http://schemas.openxmlformats.org/officeDocument/2006/relationships/oleObject" Target="../embeddings/oleObject13.bin"/><Relationship Id="rId4" Type="http://schemas.openxmlformats.org/officeDocument/2006/relationships/image" Target="../media/image39.png"/><Relationship Id="rId3" Type="http://schemas.openxmlformats.org/officeDocument/2006/relationships/oleObject" Target="../embeddings/oleObject12.bin"/><Relationship Id="rId2" Type="http://schemas.openxmlformats.org/officeDocument/2006/relationships/image" Target="../media/image38.png"/><Relationship Id="rId12" Type="http://schemas.openxmlformats.org/officeDocument/2006/relationships/vmlDrawing" Target="../drawings/vmlDrawing6.vml"/><Relationship Id="rId11" Type="http://schemas.openxmlformats.org/officeDocument/2006/relationships/slideLayout" Target="../slideLayouts/slideLayout17.xml"/><Relationship Id="rId10" Type="http://schemas.openxmlformats.org/officeDocument/2006/relationships/image" Target="../media/image42.png"/><Relationship Id="rId1"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文本框 2370561"/>
          <p:cNvSpPr txBox="1"/>
          <p:nvPr/>
        </p:nvSpPr>
        <p:spPr>
          <a:xfrm>
            <a:off x="1444625" y="1700213"/>
            <a:ext cx="1519238" cy="2971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 typeface="Arial" panose="020B0604020202020204" pitchFamily="34" charset="0"/>
              <a:buNone/>
            </a:pPr>
            <a:r>
              <a:rPr lang="en-US" altLang="zh-CN" sz="18900" dirty="0">
                <a:solidFill>
                  <a:srgbClr val="660066"/>
                </a:solidFill>
              </a:rPr>
              <a:t>1</a:t>
            </a:r>
            <a:endParaRPr lang="en-US" altLang="zh-CN" sz="2400" b="1" dirty="0">
              <a:latin typeface="Times New Roman" panose="02020603050405020304" pitchFamily="18" charset="0"/>
            </a:endParaRPr>
          </a:p>
        </p:txBody>
      </p:sp>
      <p:sp>
        <p:nvSpPr>
          <p:cNvPr id="22531" name="文本框 2370562"/>
          <p:cNvSpPr txBox="1"/>
          <p:nvPr/>
        </p:nvSpPr>
        <p:spPr>
          <a:xfrm>
            <a:off x="900113" y="1293813"/>
            <a:ext cx="273526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 typeface="Arial" panose="020B0604020202020204" pitchFamily="34" charset="0"/>
              <a:buNone/>
            </a:pPr>
            <a:r>
              <a:rPr lang="en-US" altLang="zh-CN" sz="2400" b="1" dirty="0">
                <a:solidFill>
                  <a:schemeClr val="accent2"/>
                </a:solidFill>
              </a:rPr>
              <a:t>C  H  A  P  T  E  R</a:t>
            </a:r>
            <a:endParaRPr lang="en-US" altLang="zh-CN" sz="2400" b="1" dirty="0">
              <a:latin typeface="Times New Roman" panose="02020603050405020304" pitchFamily="18" charset="0"/>
            </a:endParaRPr>
          </a:p>
        </p:txBody>
      </p:sp>
      <p:sp>
        <p:nvSpPr>
          <p:cNvPr id="2370564" name="文本框 2370563">
            <a:hlinkClick r:id="" action="ppaction://hlinkshowjump?jump=nextslide"/>
          </p:cNvPr>
          <p:cNvSpPr txBox="1"/>
          <p:nvPr/>
        </p:nvSpPr>
        <p:spPr>
          <a:xfrm>
            <a:off x="3081338" y="3086100"/>
            <a:ext cx="5073650" cy="9239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 typeface="Arial" panose="020B0604020202020204" pitchFamily="34" charset="0"/>
              <a:buNone/>
            </a:pPr>
            <a:r>
              <a:rPr lang="zh-CN" altLang="en-US" sz="5400" b="1" dirty="0">
                <a:solidFill>
                  <a:srgbClr val="0000FF"/>
                </a:solidFill>
                <a:ea typeface="华文琥珀" panose="02010800040101010101" pitchFamily="2" charset="-122"/>
              </a:rPr>
              <a:t>嵌入式系统概述</a:t>
            </a:r>
            <a:endParaRPr lang="zh-CN" altLang="en-US" sz="5400" b="1" dirty="0">
              <a:latin typeface="Times New Roman" panose="02020603050405020304" pitchFamily="18" charset="0"/>
              <a:ea typeface="华文琥珀" panose="02010800040101010101"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2370564"/>
                                        </p:tgtEl>
                                      </p:cBhvr>
                                    </p:animEffect>
                                    <p:set>
                                      <p:cBhvr>
                                        <p:cTn id="7" dur="1" fill="hold">
                                          <p:stCondLst>
                                            <p:cond delay="499"/>
                                          </p:stCondLst>
                                        </p:cTn>
                                        <p:tgtEl>
                                          <p:spTgt spid="23705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056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标题 2399233"/>
          <p:cNvSpPr>
            <a:spLocks noGrp="1"/>
          </p:cNvSpPr>
          <p:nvPr>
            <p:ph type="title"/>
          </p:nvPr>
        </p:nvSpPr>
        <p:spPr>
          <a:xfrm>
            <a:off x="1150938" y="230188"/>
            <a:ext cx="7793037" cy="777875"/>
          </a:xfrm>
        </p:spPr>
        <p:txBody>
          <a:bodyPr vert="horz" wrap="square" lIns="82550" tIns="41275" rIns="82550" bIns="41275" anchor="t" anchorCtr="0"/>
          <a:p>
            <a:pPr marL="254000" indent="-254000" eaLnBrk="1" hangingPunct="1">
              <a:spcBef>
                <a:spcPct val="50000"/>
              </a:spcBef>
              <a:buSzPct val="75000"/>
            </a:pPr>
            <a:r>
              <a:rPr lang="zh-CN" altLang="en-US" dirty="0"/>
              <a:t>嵌入式系统简介</a:t>
            </a:r>
            <a:endParaRPr lang="zh-CN" altLang="en-US" dirty="0"/>
          </a:p>
        </p:txBody>
      </p:sp>
      <p:sp>
        <p:nvSpPr>
          <p:cNvPr id="43011" name="文本占位符 2399234"/>
          <p:cNvSpPr>
            <a:spLocks noGrp="1"/>
          </p:cNvSpPr>
          <p:nvPr>
            <p:ph idx="1"/>
          </p:nvPr>
        </p:nvSpPr>
        <p:spPr>
          <a:xfrm>
            <a:off x="519113" y="1160463"/>
            <a:ext cx="7939087" cy="5313362"/>
          </a:xfrm>
        </p:spPr>
        <p:txBody>
          <a:bodyPr vert="horz" wrap="square" lIns="91440" tIns="45720" rIns="91440" bIns="45720" anchor="t" anchorCtr="0"/>
          <a:p>
            <a:pPr eaLnBrk="1" hangingPunct="1"/>
            <a:r>
              <a:rPr lang="zh-CN" altLang="en-US" dirty="0">
                <a:latin typeface="楷体_GB2312" pitchFamily="49" charset="-122"/>
                <a:ea typeface="楷体_GB2312" pitchFamily="49" charset="-122"/>
              </a:rPr>
              <a:t>实时性</a:t>
            </a:r>
            <a:endParaRPr lang="zh-CN" altLang="en-US" dirty="0">
              <a:latin typeface="楷体_GB2312" pitchFamily="49" charset="-122"/>
              <a:ea typeface="楷体_GB2312" pitchFamily="49" charset="-122"/>
            </a:endParaRPr>
          </a:p>
          <a:p>
            <a:pPr lvl="1" eaLnBrk="1" hangingPunct="1"/>
            <a:r>
              <a:rPr lang="zh-CN" altLang="en-US" sz="2400" dirty="0">
                <a:latin typeface="楷体_GB2312" pitchFamily="49" charset="-122"/>
                <a:ea typeface="楷体_GB2312" pitchFamily="49" charset="-122"/>
              </a:rPr>
              <a:t>实时性的本质是任务处理所化费时间的可预测性，即任务需要在规定的时限内完成。</a:t>
            </a:r>
            <a:endParaRPr lang="zh-CN" altLang="en-US" sz="2400" dirty="0">
              <a:latin typeface="楷体_GB2312" pitchFamily="49" charset="-122"/>
              <a:ea typeface="楷体_GB2312" pitchFamily="49" charset="-122"/>
            </a:endParaRPr>
          </a:p>
          <a:p>
            <a:pPr lvl="2" eaLnBrk="1" hangingPunct="1"/>
            <a:r>
              <a:rPr lang="zh-CN" altLang="en-US" sz="2000" dirty="0">
                <a:ea typeface="楷体_GB2312" pitchFamily="49" charset="-122"/>
              </a:rPr>
              <a:t>任务执行的时间可以根据系统的软硬件的信息而进行确定性的预测。也就是说，如果硬件可以做这件工作，那么基于实时操作系统的软件将可以确定性的做这件工作。</a:t>
            </a:r>
            <a:endParaRPr lang="zh-CN" altLang="en-US" sz="2000" dirty="0">
              <a:ea typeface="楷体_GB2312" pitchFamily="49" charset="-122"/>
            </a:endParaRPr>
          </a:p>
          <a:p>
            <a:pPr lvl="1" eaLnBrk="1" hangingPunct="1"/>
            <a:r>
              <a:rPr lang="zh-CN" altLang="en-US" sz="2400" dirty="0">
                <a:ea typeface="楷体_GB2312" pitchFamily="49" charset="-122"/>
              </a:rPr>
              <a:t>实时系统</a:t>
            </a:r>
            <a:endParaRPr lang="zh-CN" altLang="en-US" sz="2400" dirty="0">
              <a:ea typeface="楷体_GB2312" pitchFamily="49" charset="-122"/>
            </a:endParaRPr>
          </a:p>
          <a:p>
            <a:pPr lvl="2" eaLnBrk="1" hangingPunct="1"/>
            <a:r>
              <a:rPr lang="zh-CN" altLang="en-US" sz="2000" dirty="0">
                <a:ea typeface="楷体_GB2312" pitchFamily="49" charset="-122"/>
              </a:rPr>
              <a:t>实时系统的正确性依赖于运行结果的逻辑正确性和运行结果产生的时间正确性，即实时系统必须在规定的时间范围内正确地响应外部物理过程的变化。</a:t>
            </a:r>
            <a:endParaRPr lang="zh-CN" altLang="en-US" sz="2000" dirty="0">
              <a:ea typeface="楷体_GB2312" pitchFamily="49" charset="-122"/>
            </a:endParaRPr>
          </a:p>
          <a:p>
            <a:pPr lvl="1" eaLnBrk="1" hangingPunct="1"/>
            <a:r>
              <a:rPr lang="zh-CN" altLang="en-US" sz="2400" dirty="0">
                <a:latin typeface="楷体_GB2312" pitchFamily="49" charset="-122"/>
                <a:ea typeface="楷体_GB2312" pitchFamily="49" charset="-122"/>
              </a:rPr>
              <a:t>嵌入式系统</a:t>
            </a:r>
            <a:r>
              <a:rPr lang="en-US" altLang="zh-CN" sz="2400" dirty="0">
                <a:latin typeface="楷体_GB2312" pitchFamily="49" charset="-122"/>
                <a:ea typeface="楷体_GB2312" pitchFamily="49" charset="-122"/>
              </a:rPr>
              <a:t>≠</a:t>
            </a:r>
            <a:r>
              <a:rPr lang="zh-CN" altLang="en-US" sz="2400" dirty="0">
                <a:ea typeface="楷体_GB2312" pitchFamily="49" charset="-122"/>
              </a:rPr>
              <a:t>实时系统</a:t>
            </a:r>
            <a:endParaRPr lang="zh-CN" altLang="en-US" sz="2400" dirty="0">
              <a:latin typeface="楷体_GB2312" pitchFamily="49" charset="-122"/>
              <a:ea typeface="楷体_GB2312" pitchFamily="49" charset="-122"/>
            </a:endParaRPr>
          </a:p>
          <a:p>
            <a:pPr lvl="2" eaLnBrk="1" hangingPunct="1"/>
            <a:r>
              <a:rPr lang="zh-CN" altLang="en-US" sz="2000" dirty="0">
                <a:latin typeface="楷体_GB2312" pitchFamily="49" charset="-122"/>
                <a:ea typeface="楷体_GB2312" pitchFamily="49" charset="-122"/>
              </a:rPr>
              <a:t>有些嵌入式系统没有实时性要求</a:t>
            </a:r>
            <a:endParaRPr lang="zh-CN" altLang="en-US" sz="2000" dirty="0">
              <a:latin typeface="楷体_GB2312" pitchFamily="49" charset="-122"/>
              <a:ea typeface="楷体_GB2312" pitchFamily="49" charset="-122"/>
            </a:endParaRPr>
          </a:p>
        </p:txBody>
      </p:sp>
    </p:spTree>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矩形 2394113"/>
          <p:cNvSpPr/>
          <p:nvPr/>
        </p:nvSpPr>
        <p:spPr>
          <a:xfrm>
            <a:off x="282575" y="257175"/>
            <a:ext cx="8493125" cy="579438"/>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4400" dirty="0">
                <a:latin typeface="Times New Roman" panose="02020603050405020304" pitchFamily="18" charset="0"/>
                <a:ea typeface="黑体" panose="02010609060101010101" pitchFamily="49" charset="-122"/>
              </a:rPr>
              <a:t>嵌入式系统简介</a:t>
            </a:r>
            <a:endParaRPr lang="zh-CN" altLang="en-US" sz="4400" dirty="0">
              <a:latin typeface="Times New Roman" panose="02020603050405020304" pitchFamily="18" charset="0"/>
              <a:ea typeface="黑体" panose="02010609060101010101" pitchFamily="49" charset="-122"/>
            </a:endParaRPr>
          </a:p>
        </p:txBody>
      </p:sp>
      <p:sp>
        <p:nvSpPr>
          <p:cNvPr id="48131" name="矩形 2394114"/>
          <p:cNvSpPr/>
          <p:nvPr/>
        </p:nvSpPr>
        <p:spPr>
          <a:xfrm>
            <a:off x="3192463" y="5241925"/>
            <a:ext cx="2092325" cy="1174750"/>
          </a:xfrm>
          <a:prstGeom prst="rect">
            <a:avLst/>
          </a:prstGeom>
          <a:solidFill>
            <a:schemeClr val="accent1"/>
          </a:soli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chemeClr val="accent1"/>
            </a:extrusionClr>
          </a:sp3d>
        </p:spPr>
        <p:txBody>
          <a:bodyPr wrap="none" anchor="ctr" anchorCtr="0">
            <a:flatTx/>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solidFill>
                  <a:schemeClr val="bg1"/>
                </a:solidFill>
                <a:latin typeface="Times New Roman" panose="02020603050405020304" pitchFamily="18" charset="0"/>
              </a:rPr>
              <a:t>处理器</a:t>
            </a:r>
            <a:endParaRPr lang="zh-CN" altLang="en-US" sz="2800" b="1" dirty="0">
              <a:solidFill>
                <a:schemeClr val="bg1"/>
              </a:solidFill>
              <a:latin typeface="Times New Roman" panose="02020603050405020304" pitchFamily="18" charset="0"/>
            </a:endParaRPr>
          </a:p>
        </p:txBody>
      </p:sp>
      <p:sp>
        <p:nvSpPr>
          <p:cNvPr id="48132" name="矩形 2394115"/>
          <p:cNvSpPr/>
          <p:nvPr/>
        </p:nvSpPr>
        <p:spPr>
          <a:xfrm>
            <a:off x="3359150" y="4044950"/>
            <a:ext cx="1736725" cy="646113"/>
          </a:xfrm>
          <a:prstGeom prst="rect">
            <a:avLst/>
          </a:prstGeom>
          <a:solidFill>
            <a:schemeClr val="folHlink"/>
          </a:soli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chemeClr val="folHlink"/>
            </a:extrusionClr>
          </a:sp3d>
        </p:spPr>
        <p:txBody>
          <a:bodyPr wrap="none" anchor="ctr" anchorCtr="0">
            <a:flatTx/>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solidFill>
                  <a:schemeClr val="hlink"/>
                </a:solidFill>
                <a:latin typeface="Times New Roman" panose="02020603050405020304" pitchFamily="18" charset="0"/>
              </a:rPr>
              <a:t>存储器</a:t>
            </a:r>
            <a:endParaRPr lang="zh-CN" altLang="en-US" sz="2800" b="1" dirty="0">
              <a:solidFill>
                <a:schemeClr val="hlink"/>
              </a:solidFill>
              <a:latin typeface="Times New Roman" panose="02020603050405020304" pitchFamily="18" charset="0"/>
            </a:endParaRPr>
          </a:p>
        </p:txBody>
      </p:sp>
      <p:sp>
        <p:nvSpPr>
          <p:cNvPr id="48133" name="矩形 2394118"/>
          <p:cNvSpPr/>
          <p:nvPr/>
        </p:nvSpPr>
        <p:spPr>
          <a:xfrm>
            <a:off x="1263650" y="5208588"/>
            <a:ext cx="1528763" cy="735012"/>
          </a:xfrm>
          <a:prstGeom prst="rect">
            <a:avLst/>
          </a:prstGeom>
          <a:solidFill>
            <a:schemeClr val="folHlink"/>
          </a:solidFill>
          <a:ln w="9525">
            <a:noFill/>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solidFill>
                  <a:srgbClr val="FF0000"/>
                </a:solidFill>
                <a:latin typeface="Times New Roman" panose="02020603050405020304" pitchFamily="18" charset="0"/>
              </a:rPr>
              <a:t>输入接口</a:t>
            </a:r>
            <a:endParaRPr lang="zh-CN" altLang="en-US" sz="2800" b="1" dirty="0">
              <a:solidFill>
                <a:srgbClr val="FF0000"/>
              </a:solidFill>
              <a:latin typeface="Times New Roman" panose="02020603050405020304" pitchFamily="18" charset="0"/>
            </a:endParaRPr>
          </a:p>
        </p:txBody>
      </p:sp>
      <p:sp>
        <p:nvSpPr>
          <p:cNvPr id="48134" name="矩形 2394120"/>
          <p:cNvSpPr/>
          <p:nvPr/>
        </p:nvSpPr>
        <p:spPr>
          <a:xfrm>
            <a:off x="4356100" y="2781300"/>
            <a:ext cx="2293938" cy="795338"/>
          </a:xfrm>
          <a:prstGeom prst="rect">
            <a:avLst/>
          </a:prstGeom>
          <a:solidFill>
            <a:schemeClr val="accent1"/>
          </a:solidFill>
          <a:ln w="9525" cap="flat" cmpd="sng">
            <a:solidFill>
              <a:schemeClr val="tx1"/>
            </a:solidFill>
            <a:prstDash val="solid"/>
            <a:miter/>
            <a:headEnd type="none" w="med" len="med"/>
            <a:tailEnd type="none" w="med" len="med"/>
          </a:ln>
          <a:effectLst>
            <a:outerShdw sy="50000" kx="2453608" rotWithShape="0">
              <a:schemeClr val="bg2">
                <a:alpha val="50000"/>
              </a:schemeClr>
            </a:outerShdw>
          </a:effectLst>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solidFill>
                  <a:srgbClr val="FF0000"/>
                </a:solidFill>
                <a:latin typeface="Times New Roman" panose="02020603050405020304" pitchFamily="18" charset="0"/>
              </a:rPr>
              <a:t>操作系统</a:t>
            </a:r>
            <a:endParaRPr lang="zh-CN" altLang="en-US" sz="2800" b="1" dirty="0">
              <a:solidFill>
                <a:srgbClr val="FF0000"/>
              </a:solidFill>
              <a:latin typeface="Times New Roman" panose="02020603050405020304" pitchFamily="18" charset="0"/>
            </a:endParaRPr>
          </a:p>
          <a:p>
            <a:pPr marL="0" lvl="0" indent="0" algn="ctr" eaLnBrk="1" hangingPunct="1">
              <a:spcBef>
                <a:spcPct val="0"/>
              </a:spcBef>
              <a:buClrTx/>
              <a:buSzTx/>
              <a:buFont typeface="Arial" panose="020B0604020202020204" pitchFamily="34" charset="0"/>
              <a:buNone/>
            </a:pPr>
            <a:r>
              <a:rPr lang="en-US" altLang="zh-CN" sz="2800" b="1" dirty="0">
                <a:solidFill>
                  <a:srgbClr val="FF0000"/>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协议栈</a:t>
            </a:r>
            <a:r>
              <a:rPr lang="en-US" altLang="zh-CN" sz="2800" b="1" dirty="0">
                <a:solidFill>
                  <a:srgbClr val="FF0000"/>
                </a:solidFill>
                <a:latin typeface="Times New Roman" panose="02020603050405020304" pitchFamily="18" charset="0"/>
              </a:rPr>
              <a:t>)</a:t>
            </a:r>
            <a:endParaRPr lang="en-US" altLang="zh-CN" sz="2800" b="1" dirty="0">
              <a:solidFill>
                <a:srgbClr val="FF0000"/>
              </a:solidFill>
              <a:latin typeface="Times New Roman" panose="02020603050405020304" pitchFamily="18" charset="0"/>
            </a:endParaRPr>
          </a:p>
        </p:txBody>
      </p:sp>
      <p:sp>
        <p:nvSpPr>
          <p:cNvPr id="48135" name="矩形 2394121"/>
          <p:cNvSpPr/>
          <p:nvPr/>
        </p:nvSpPr>
        <p:spPr>
          <a:xfrm>
            <a:off x="1782763" y="2044700"/>
            <a:ext cx="2039937" cy="825500"/>
          </a:xfrm>
          <a:prstGeom prst="rect">
            <a:avLst/>
          </a:prstGeom>
          <a:solidFill>
            <a:srgbClr val="CCFFFF"/>
          </a:solidFill>
          <a:ln w="9525" cap="flat" cmpd="sng">
            <a:solidFill>
              <a:schemeClr val="tx1"/>
            </a:solidFill>
            <a:prstDash val="solid"/>
            <a:miter/>
            <a:headEnd type="none" w="med" len="med"/>
            <a:tailEnd type="none" w="med" len="med"/>
          </a:ln>
          <a:effectLst>
            <a:outerShdw sy="50000" kx="2453608" rotWithShape="0">
              <a:schemeClr val="bg2">
                <a:alpha val="50000"/>
              </a:schemeClr>
            </a:outerShdw>
          </a:effectLst>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solidFill>
                  <a:srgbClr val="FF0000"/>
                </a:solidFill>
                <a:latin typeface="Times New Roman" panose="02020603050405020304" pitchFamily="18" charset="0"/>
              </a:rPr>
              <a:t>应用程序</a:t>
            </a:r>
            <a:endParaRPr lang="zh-CN" altLang="en-US" sz="2800" b="1" dirty="0">
              <a:solidFill>
                <a:srgbClr val="FF0000"/>
              </a:solidFill>
              <a:latin typeface="Times New Roman" panose="02020603050405020304" pitchFamily="18" charset="0"/>
            </a:endParaRPr>
          </a:p>
        </p:txBody>
      </p:sp>
      <p:sp>
        <p:nvSpPr>
          <p:cNvPr id="48136" name="直接连接符 2394122"/>
          <p:cNvSpPr/>
          <p:nvPr/>
        </p:nvSpPr>
        <p:spPr>
          <a:xfrm>
            <a:off x="1809750" y="3794125"/>
            <a:ext cx="6191250" cy="0"/>
          </a:xfrm>
          <a:prstGeom prst="line">
            <a:avLst/>
          </a:prstGeom>
          <a:ln w="19050" cap="flat" cmpd="sng">
            <a:solidFill>
              <a:schemeClr val="tx1"/>
            </a:solidFill>
            <a:prstDash val="dash"/>
            <a:headEnd type="none" w="med" len="med"/>
            <a:tailEnd type="none" w="med" len="med"/>
          </a:ln>
        </p:spPr>
      </p:sp>
      <p:sp>
        <p:nvSpPr>
          <p:cNvPr id="48137" name="文本框 2394123"/>
          <p:cNvSpPr txBox="1"/>
          <p:nvPr/>
        </p:nvSpPr>
        <p:spPr>
          <a:xfrm>
            <a:off x="6837363" y="2986088"/>
            <a:ext cx="212566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软件子系统</a:t>
            </a:r>
            <a:endParaRPr lang="zh-CN" altLang="en-US" sz="2800" b="1" dirty="0">
              <a:latin typeface="Times New Roman" panose="02020603050405020304" pitchFamily="18" charset="0"/>
            </a:endParaRPr>
          </a:p>
        </p:txBody>
      </p:sp>
      <p:sp>
        <p:nvSpPr>
          <p:cNvPr id="48138" name="文本框 2394124"/>
          <p:cNvSpPr txBox="1"/>
          <p:nvPr/>
        </p:nvSpPr>
        <p:spPr>
          <a:xfrm>
            <a:off x="6878638" y="4059238"/>
            <a:ext cx="204946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硬件子系统</a:t>
            </a:r>
            <a:endParaRPr lang="zh-CN" altLang="en-US" sz="2800" b="1" dirty="0">
              <a:latin typeface="Times New Roman" panose="02020603050405020304" pitchFamily="18" charset="0"/>
            </a:endParaRPr>
          </a:p>
        </p:txBody>
      </p:sp>
      <p:sp>
        <p:nvSpPr>
          <p:cNvPr id="48139" name="文本框 2394125"/>
          <p:cNvSpPr txBox="1"/>
          <p:nvPr/>
        </p:nvSpPr>
        <p:spPr>
          <a:xfrm>
            <a:off x="812800" y="1190625"/>
            <a:ext cx="47005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dirty="0">
                <a:latin typeface="Tahoma" panose="020B0604030504040204" pitchFamily="34" charset="0"/>
              </a:rPr>
              <a:t>嵌入式系统组成</a:t>
            </a:r>
            <a:endParaRPr lang="zh-CN" altLang="en-US" dirty="0">
              <a:latin typeface="Tahoma" panose="020B0604030504040204" pitchFamily="34" charset="0"/>
            </a:endParaRPr>
          </a:p>
        </p:txBody>
      </p:sp>
      <p:sp>
        <p:nvSpPr>
          <p:cNvPr id="48140" name="文本框 2394130"/>
          <p:cNvSpPr txBox="1"/>
          <p:nvPr/>
        </p:nvSpPr>
        <p:spPr>
          <a:xfrm>
            <a:off x="1089025" y="4383088"/>
            <a:ext cx="1493838"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50000"/>
              </a:spcBef>
              <a:buClrTx/>
              <a:buSzTx/>
              <a:buFont typeface="Arial" panose="020B0604020202020204" pitchFamily="34" charset="0"/>
              <a:buNone/>
            </a:pPr>
            <a:endParaRPr lang="zh-CN" altLang="en-US" sz="1800" dirty="0">
              <a:latin typeface="Tahoma" panose="020B0604030504040204" pitchFamily="34" charset="0"/>
            </a:endParaRPr>
          </a:p>
        </p:txBody>
      </p:sp>
      <p:sp>
        <p:nvSpPr>
          <p:cNvPr id="48141" name="矩形 2394131"/>
          <p:cNvSpPr/>
          <p:nvPr/>
        </p:nvSpPr>
        <p:spPr>
          <a:xfrm>
            <a:off x="5565775" y="5243513"/>
            <a:ext cx="1528763" cy="735012"/>
          </a:xfrm>
          <a:prstGeom prst="rect">
            <a:avLst/>
          </a:prstGeom>
          <a:solidFill>
            <a:schemeClr val="folHlink"/>
          </a:solidFill>
          <a:ln w="9525">
            <a:noFill/>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solidFill>
                  <a:srgbClr val="FF0000"/>
                </a:solidFill>
                <a:latin typeface="Times New Roman" panose="02020603050405020304" pitchFamily="18" charset="0"/>
              </a:rPr>
              <a:t>输出接口</a:t>
            </a:r>
            <a:endParaRPr lang="zh-CN" altLang="en-US" sz="2800" b="1" dirty="0">
              <a:solidFill>
                <a:srgbClr val="FF0000"/>
              </a:solidFill>
              <a:latin typeface="Times New Roman" panose="02020603050405020304" pitchFamily="18" charset="0"/>
            </a:endParaRPr>
          </a:p>
        </p:txBody>
      </p:sp>
      <p:sp>
        <p:nvSpPr>
          <p:cNvPr id="48142" name="文本框 2394132"/>
          <p:cNvSpPr txBox="1"/>
          <p:nvPr/>
        </p:nvSpPr>
        <p:spPr>
          <a:xfrm>
            <a:off x="812800" y="4087813"/>
            <a:ext cx="1979613"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solidFill>
                  <a:schemeClr val="folHlink"/>
                </a:solidFill>
                <a:latin typeface="Tahoma" panose="020B0604030504040204" pitchFamily="34" charset="0"/>
                <a:ea typeface="华文新魏" panose="02010800040101010101" pitchFamily="2" charset="-122"/>
              </a:rPr>
              <a:t>外围设备</a:t>
            </a:r>
            <a:endParaRPr lang="zh-CN" altLang="en-US" sz="2800" b="1" dirty="0">
              <a:solidFill>
                <a:schemeClr val="folHlink"/>
              </a:solidFill>
              <a:latin typeface="Tahoma" panose="020B0604030504040204" pitchFamily="34" charset="0"/>
              <a:ea typeface="华文新魏" panose="02010800040101010101" pitchFamily="2" charset="-122"/>
            </a:endParaRPr>
          </a:p>
        </p:txBody>
      </p:sp>
      <p:sp>
        <p:nvSpPr>
          <p:cNvPr id="48143" name="直接连接符 2394133"/>
          <p:cNvSpPr/>
          <p:nvPr/>
        </p:nvSpPr>
        <p:spPr>
          <a:xfrm>
            <a:off x="1782763" y="4630738"/>
            <a:ext cx="554037" cy="577850"/>
          </a:xfrm>
          <a:prstGeom prst="line">
            <a:avLst/>
          </a:prstGeom>
          <a:ln w="9525" cap="flat" cmpd="sng">
            <a:solidFill>
              <a:schemeClr val="tx1"/>
            </a:solidFill>
            <a:prstDash val="solid"/>
            <a:headEnd type="none" w="med" len="med"/>
            <a:tailEnd type="triangle" w="med" len="med"/>
          </a:ln>
        </p:spPr>
      </p:sp>
      <p:sp>
        <p:nvSpPr>
          <p:cNvPr id="48144" name="直接连接符 2394134"/>
          <p:cNvSpPr/>
          <p:nvPr/>
        </p:nvSpPr>
        <p:spPr>
          <a:xfrm>
            <a:off x="2336800" y="4373563"/>
            <a:ext cx="855663" cy="0"/>
          </a:xfrm>
          <a:prstGeom prst="line">
            <a:avLst/>
          </a:prstGeom>
          <a:ln w="9525" cap="flat" cmpd="sng">
            <a:solidFill>
              <a:schemeClr val="tx1"/>
            </a:solidFill>
            <a:prstDash val="solid"/>
            <a:headEnd type="none" w="med" len="med"/>
            <a:tailEnd type="triangle" w="med" len="med"/>
          </a:ln>
        </p:spPr>
      </p:sp>
      <p:sp>
        <p:nvSpPr>
          <p:cNvPr id="48145" name="直接连接符 2394135"/>
          <p:cNvSpPr/>
          <p:nvPr/>
        </p:nvSpPr>
        <p:spPr>
          <a:xfrm>
            <a:off x="2336800" y="4473575"/>
            <a:ext cx="3643313" cy="769938"/>
          </a:xfrm>
          <a:prstGeom prst="line">
            <a:avLst/>
          </a:prstGeom>
          <a:ln w="9525" cap="flat" cmpd="sng">
            <a:solidFill>
              <a:schemeClr val="tx1"/>
            </a:solidFill>
            <a:prstDash val="solid"/>
            <a:headEnd type="none" w="med" len="med"/>
            <a:tailEnd type="triangle" w="med" len="med"/>
          </a:ln>
        </p:spPr>
      </p:sp>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标题 2485249"/>
          <p:cNvSpPr>
            <a:spLocks noGrp="1"/>
          </p:cNvSpPr>
          <p:nvPr>
            <p:ph type="title"/>
          </p:nvPr>
        </p:nvSpPr>
        <p:spPr/>
        <p:txBody>
          <a:bodyPr vert="horz" wrap="square" lIns="91440" tIns="45720" rIns="91440" bIns="45720" anchor="b" anchorCtr="0"/>
          <a:p>
            <a:pPr eaLnBrk="1" hangingPunct="1"/>
            <a:r>
              <a:rPr lang="zh-CN" altLang="en-US" dirty="0">
                <a:latin typeface="黑体" panose="02010609060101010101" pitchFamily="49" charset="-122"/>
              </a:rPr>
              <a:t>嵌入式系统的软</a:t>
            </a:r>
            <a:r>
              <a:rPr lang="en-US" altLang="zh-CN" dirty="0">
                <a:latin typeface="黑体" panose="02010609060101010101" pitchFamily="49" charset="-122"/>
              </a:rPr>
              <a:t>/</a:t>
            </a:r>
            <a:r>
              <a:rPr lang="zh-CN" altLang="en-US" dirty="0">
                <a:latin typeface="黑体" panose="02010609060101010101" pitchFamily="49" charset="-122"/>
              </a:rPr>
              <a:t>硬件框架</a:t>
            </a:r>
            <a:endParaRPr lang="zh-CN" altLang="en-US" dirty="0">
              <a:latin typeface="黑体" panose="02010609060101010101" pitchFamily="49" charset="-122"/>
            </a:endParaRPr>
          </a:p>
        </p:txBody>
      </p:sp>
      <p:graphicFrame>
        <p:nvGraphicFramePr>
          <p:cNvPr id="50179" name="内容占位符 2485255"/>
          <p:cNvGraphicFramePr>
            <a:graphicFrameLocks noGrp="1"/>
          </p:cNvGraphicFramePr>
          <p:nvPr>
            <p:ph sz="half" idx="1"/>
          </p:nvPr>
        </p:nvGraphicFramePr>
        <p:xfrm>
          <a:off x="969963" y="1119188"/>
          <a:ext cx="6962775" cy="5419725"/>
        </p:xfrm>
        <a:graphic>
          <a:graphicData uri="http://schemas.openxmlformats.org/presentationml/2006/ole">
            <mc:AlternateContent xmlns:mc="http://schemas.openxmlformats.org/markup-compatibility/2006">
              <mc:Choice xmlns:v="urn:schemas-microsoft-com:vml" Requires="v">
                <p:oleObj spid="_x0000_s3091" name="" r:id="rId1" imgW="5057775" imgH="3943350" progId="Visio.Drawing.11">
                  <p:embed/>
                </p:oleObj>
              </mc:Choice>
              <mc:Fallback>
                <p:oleObj name="" r:id="rId1" imgW="5057775" imgH="3943350" progId="Visio.Drawing.11">
                  <p:embed/>
                  <p:pic>
                    <p:nvPicPr>
                      <p:cNvPr id="0" name="图片 3090"/>
                      <p:cNvPicPr/>
                      <p:nvPr/>
                    </p:nvPicPr>
                    <p:blipFill>
                      <a:blip r:embed="rId2"/>
                      <a:srcRect/>
                      <a:stretch>
                        <a:fillRect/>
                      </a:stretch>
                    </p:blipFill>
                    <p:spPr>
                      <a:xfrm>
                        <a:off x="969963" y="1119188"/>
                        <a:ext cx="6962775" cy="5419725"/>
                      </a:xfrm>
                      <a:prstGeom prst="rect">
                        <a:avLst/>
                      </a:prstGeom>
                      <a:noFill/>
                      <a:ln w="38100">
                        <a:miter/>
                      </a:ln>
                    </p:spPr>
                  </p:pic>
                </p:oleObj>
              </mc:Fallback>
            </mc:AlternateContent>
          </a:graphicData>
        </a:graphic>
      </p:graphicFrame>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标题 2507777"/>
          <p:cNvSpPr>
            <a:spLocks noGrp="1"/>
          </p:cNvSpPr>
          <p:nvPr>
            <p:ph type="title"/>
          </p:nvPr>
        </p:nvSpPr>
        <p:spPr/>
        <p:txBody>
          <a:bodyPr vert="horz" wrap="square" lIns="91440" tIns="45720" rIns="91440" bIns="45720" anchor="b" anchorCtr="0"/>
          <a:p>
            <a:pPr eaLnBrk="1" hangingPunct="1"/>
            <a:r>
              <a:rPr lang="zh-CN" altLang="en-US" dirty="0"/>
              <a:t>嵌入式系统简介</a:t>
            </a:r>
            <a:endParaRPr lang="zh-CN" altLang="en-US" dirty="0"/>
          </a:p>
        </p:txBody>
      </p:sp>
      <p:sp>
        <p:nvSpPr>
          <p:cNvPr id="52227" name="文本占位符 2507778"/>
          <p:cNvSpPr>
            <a:spLocks noGrp="1"/>
          </p:cNvSpPr>
          <p:nvPr>
            <p:ph idx="1"/>
          </p:nvPr>
        </p:nvSpPr>
        <p:spPr/>
        <p:txBody>
          <a:bodyPr vert="horz" wrap="square" lIns="91440" tIns="45720" rIns="91440" bIns="45720" anchor="t" anchorCtr="0"/>
          <a:p>
            <a:pPr eaLnBrk="1" hangingPunct="1">
              <a:lnSpc>
                <a:spcPct val="80000"/>
              </a:lnSpc>
            </a:pPr>
            <a:r>
              <a:rPr lang="zh-CN" altLang="en-US" sz="2800" dirty="0"/>
              <a:t>嵌入式外围设备</a:t>
            </a:r>
            <a:endParaRPr lang="zh-CN" altLang="en-US" sz="2800" dirty="0"/>
          </a:p>
          <a:p>
            <a:pPr lvl="1" eaLnBrk="1" hangingPunct="1">
              <a:lnSpc>
                <a:spcPct val="80000"/>
              </a:lnSpc>
            </a:pPr>
            <a:r>
              <a:rPr lang="zh-CN" altLang="en-US" sz="2400" dirty="0"/>
              <a:t>在嵌入式硬件系统中，除了嵌入式处理器之外的完成存储、通信、</a:t>
            </a:r>
            <a:r>
              <a:rPr lang="en-US" altLang="zh-CN" sz="2400" dirty="0"/>
              <a:t>I/O</a:t>
            </a:r>
            <a:r>
              <a:rPr lang="zh-CN" altLang="en-US" sz="2400" dirty="0"/>
              <a:t>、调试等功能的其它部件。</a:t>
            </a:r>
            <a:endParaRPr lang="zh-CN" altLang="en-US" sz="2400" dirty="0"/>
          </a:p>
          <a:p>
            <a:pPr eaLnBrk="1" hangingPunct="1">
              <a:lnSpc>
                <a:spcPct val="80000"/>
              </a:lnSpc>
            </a:pPr>
            <a:r>
              <a:rPr lang="zh-CN" altLang="en-US" sz="2800" dirty="0"/>
              <a:t>分类</a:t>
            </a:r>
            <a:endParaRPr lang="zh-CN" altLang="en-US" sz="2800" dirty="0"/>
          </a:p>
          <a:p>
            <a:pPr lvl="1" eaLnBrk="1" hangingPunct="1">
              <a:lnSpc>
                <a:spcPct val="80000"/>
              </a:lnSpc>
            </a:pPr>
            <a:r>
              <a:rPr lang="zh-CN" altLang="en-US" sz="2400" dirty="0"/>
              <a:t>存储器类型：</a:t>
            </a:r>
            <a:endParaRPr lang="zh-CN" altLang="en-US" sz="2400" dirty="0"/>
          </a:p>
          <a:p>
            <a:pPr lvl="1" eaLnBrk="1" hangingPunct="1">
              <a:lnSpc>
                <a:spcPct val="80000"/>
              </a:lnSpc>
            </a:pPr>
            <a:endParaRPr lang="zh-CN" altLang="en-US" sz="2400" dirty="0"/>
          </a:p>
          <a:p>
            <a:pPr lvl="1" eaLnBrk="1" hangingPunct="1">
              <a:lnSpc>
                <a:spcPct val="80000"/>
              </a:lnSpc>
            </a:pPr>
            <a:r>
              <a:rPr lang="zh-CN" altLang="en-US" sz="2400" dirty="0"/>
              <a:t>接口类型：</a:t>
            </a:r>
            <a:endParaRPr lang="zh-CN" altLang="en-US" sz="2400" dirty="0"/>
          </a:p>
          <a:p>
            <a:pPr lvl="1" eaLnBrk="1" hangingPunct="1">
              <a:lnSpc>
                <a:spcPct val="80000"/>
              </a:lnSpc>
            </a:pPr>
            <a:endParaRPr lang="zh-CN" altLang="en-US" sz="2400" dirty="0"/>
          </a:p>
          <a:p>
            <a:pPr lvl="1" eaLnBrk="1" hangingPunct="1">
              <a:lnSpc>
                <a:spcPct val="80000"/>
              </a:lnSpc>
            </a:pPr>
            <a:r>
              <a:rPr lang="zh-CN" altLang="en-US" sz="2400" dirty="0"/>
              <a:t>显示类型：</a:t>
            </a:r>
            <a:endParaRPr lang="zh-CN" altLang="en-US" sz="2400" dirty="0"/>
          </a:p>
        </p:txBody>
      </p:sp>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标题 2419713"/>
          <p:cNvSpPr>
            <a:spLocks noGrp="1"/>
          </p:cNvSpPr>
          <p:nvPr>
            <p:ph type="title"/>
          </p:nvPr>
        </p:nvSpPr>
        <p:spPr/>
        <p:txBody>
          <a:bodyPr vert="horz" wrap="square" lIns="91440" tIns="45720" rIns="91440" bIns="45720" anchor="b" anchorCtr="0"/>
          <a:p>
            <a:pPr eaLnBrk="1" hangingPunct="1"/>
            <a:r>
              <a:rPr lang="zh-CN" altLang="en-US" dirty="0"/>
              <a:t>嵌入式系统简介</a:t>
            </a:r>
            <a:endParaRPr lang="zh-CN" altLang="en-US" dirty="0"/>
          </a:p>
        </p:txBody>
      </p:sp>
      <p:sp>
        <p:nvSpPr>
          <p:cNvPr id="53251" name="文本占位符 2419714"/>
          <p:cNvSpPr>
            <a:spLocks noGrp="1"/>
          </p:cNvSpPr>
          <p:nvPr>
            <p:ph type="body" sz="half" idx="1"/>
          </p:nvPr>
        </p:nvSpPr>
        <p:spPr>
          <a:xfrm>
            <a:off x="541338" y="1204913"/>
            <a:ext cx="4130675" cy="4927600"/>
          </a:xfrm>
        </p:spPr>
        <p:txBody>
          <a:bodyPr vert="horz" wrap="square" lIns="91440" tIns="45720" rIns="91440" bIns="45720" anchor="t" anchorCtr="0"/>
          <a:p>
            <a:pPr eaLnBrk="1" hangingPunct="1">
              <a:buClr>
                <a:schemeClr val="folHlink"/>
              </a:buClr>
              <a:buSzPct val="60000"/>
              <a:buFont typeface="Wingdings" panose="05000000000000000000" pitchFamily="2" charset="2"/>
            </a:pPr>
            <a:r>
              <a:rPr lang="zh-CN" altLang="en-US" sz="2800" dirty="0"/>
              <a:t>最小硬件系统</a:t>
            </a:r>
            <a:endParaRPr lang="zh-CN" altLang="en-US" sz="2800" dirty="0"/>
          </a:p>
        </p:txBody>
      </p:sp>
      <p:graphicFrame>
        <p:nvGraphicFramePr>
          <p:cNvPr id="53252" name="对象 2419719"/>
          <p:cNvGraphicFramePr/>
          <p:nvPr/>
        </p:nvGraphicFramePr>
        <p:xfrm>
          <a:off x="390525" y="2241550"/>
          <a:ext cx="8561388" cy="3819525"/>
        </p:xfrm>
        <a:graphic>
          <a:graphicData uri="http://schemas.openxmlformats.org/presentationml/2006/ole">
            <mc:AlternateContent xmlns:mc="http://schemas.openxmlformats.org/markup-compatibility/2006">
              <mc:Choice xmlns:v="urn:schemas-microsoft-com:vml" Requires="v">
                <p:oleObj spid="_x0000_s3089" name="" r:id="rId1" imgW="8562975" imgH="3819525" progId="Paint.Picture">
                  <p:embed/>
                </p:oleObj>
              </mc:Choice>
              <mc:Fallback>
                <p:oleObj name="" r:id="rId1" imgW="8562975" imgH="3819525" progId="Paint.Picture">
                  <p:embed/>
                  <p:pic>
                    <p:nvPicPr>
                      <p:cNvPr id="0" name="图片 3088"/>
                      <p:cNvPicPr/>
                      <p:nvPr/>
                    </p:nvPicPr>
                    <p:blipFill>
                      <a:blip r:embed="rId2"/>
                      <a:stretch>
                        <a:fillRect/>
                      </a:stretch>
                    </p:blipFill>
                    <p:spPr>
                      <a:xfrm>
                        <a:off x="390525" y="2241550"/>
                        <a:ext cx="8561388" cy="3819525"/>
                      </a:xfrm>
                      <a:prstGeom prst="rect">
                        <a:avLst/>
                      </a:prstGeom>
                      <a:noFill/>
                      <a:ln w="38100">
                        <a:noFill/>
                        <a:miter/>
                      </a:ln>
                    </p:spPr>
                  </p:pic>
                </p:oleObj>
              </mc:Fallback>
            </mc:AlternateContent>
          </a:graphicData>
        </a:graphic>
      </p:graphicFrame>
    </p:spTree>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标题 2410497"/>
          <p:cNvSpPr>
            <a:spLocks noGrp="1"/>
          </p:cNvSpPr>
          <p:nvPr>
            <p:ph type="title"/>
          </p:nvPr>
        </p:nvSpPr>
        <p:spPr/>
        <p:txBody>
          <a:bodyPr vert="horz" wrap="square" lIns="91440" tIns="45720" rIns="91440" bIns="45720" anchor="b" anchorCtr="0"/>
          <a:p>
            <a:pPr eaLnBrk="1" hangingPunct="1"/>
            <a:r>
              <a:rPr lang="zh-CN" altLang="en-US" dirty="0"/>
              <a:t>嵌入式系统简介</a:t>
            </a:r>
            <a:endParaRPr lang="zh-CN" altLang="en-US" dirty="0"/>
          </a:p>
        </p:txBody>
      </p:sp>
      <p:sp>
        <p:nvSpPr>
          <p:cNvPr id="54275" name="文本占位符 2410498"/>
          <p:cNvSpPr>
            <a:spLocks noGrp="1"/>
          </p:cNvSpPr>
          <p:nvPr>
            <p:ph type="body" sz="half" idx="1"/>
          </p:nvPr>
        </p:nvSpPr>
        <p:spPr>
          <a:xfrm>
            <a:off x="541338" y="1204913"/>
            <a:ext cx="8080375" cy="4927600"/>
          </a:xfrm>
        </p:spPr>
        <p:txBody>
          <a:bodyPr vert="horz" wrap="square" lIns="91440" tIns="45720" rIns="91440" bIns="45720" anchor="t" anchorCtr="0"/>
          <a:p>
            <a:pPr eaLnBrk="1" hangingPunct="1">
              <a:buClr>
                <a:schemeClr val="folHlink"/>
              </a:buClr>
              <a:buSzPct val="60000"/>
              <a:buFont typeface="Wingdings" panose="05000000000000000000" pitchFamily="2" charset="2"/>
            </a:pPr>
            <a:r>
              <a:rPr lang="zh-CN" altLang="en-US" sz="2800" dirty="0"/>
              <a:t>嵌入式软件子系统</a:t>
            </a:r>
            <a:endParaRPr lang="zh-CN" altLang="en-US" sz="2800" dirty="0"/>
          </a:p>
        </p:txBody>
      </p:sp>
      <p:graphicFrame>
        <p:nvGraphicFramePr>
          <p:cNvPr id="54276" name="内容占位符 2410502"/>
          <p:cNvGraphicFramePr>
            <a:graphicFrameLocks noGrp="1"/>
          </p:cNvGraphicFramePr>
          <p:nvPr>
            <p:ph sz="half" idx="2"/>
          </p:nvPr>
        </p:nvGraphicFramePr>
        <p:xfrm>
          <a:off x="455613" y="1978025"/>
          <a:ext cx="8413750" cy="4297363"/>
        </p:xfrm>
        <a:graphic>
          <a:graphicData uri="http://schemas.openxmlformats.org/presentationml/2006/ole">
            <mc:AlternateContent xmlns:mc="http://schemas.openxmlformats.org/markup-compatibility/2006">
              <mc:Choice xmlns:v="urn:schemas-microsoft-com:vml" Requires="v">
                <p:oleObj spid="_x0000_s3088" name="" r:id="rId1" imgW="6124575" imgH="3133725" progId="Visio.Drawing.11">
                  <p:embed/>
                </p:oleObj>
              </mc:Choice>
              <mc:Fallback>
                <p:oleObj name="" r:id="rId1" imgW="6124575" imgH="3133725" progId="Visio.Drawing.11">
                  <p:embed/>
                  <p:pic>
                    <p:nvPicPr>
                      <p:cNvPr id="0" name="图片 3087"/>
                      <p:cNvPicPr/>
                      <p:nvPr/>
                    </p:nvPicPr>
                    <p:blipFill>
                      <a:blip r:embed="rId2"/>
                      <a:srcRect/>
                      <a:stretch>
                        <a:fillRect/>
                      </a:stretch>
                    </p:blipFill>
                    <p:spPr>
                      <a:xfrm>
                        <a:off x="455613" y="1978025"/>
                        <a:ext cx="8413750" cy="4297363"/>
                      </a:xfrm>
                      <a:prstGeom prst="rect">
                        <a:avLst/>
                      </a:prstGeom>
                      <a:noFill/>
                      <a:ln w="38100">
                        <a:miter/>
                      </a:ln>
                    </p:spPr>
                  </p:pic>
                </p:oleObj>
              </mc:Fallback>
            </mc:AlternateContent>
          </a:graphicData>
        </a:graphic>
      </p:graphicFrame>
    </p:spTree>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标题 2545665"/>
          <p:cNvSpPr>
            <a:spLocks noGrp="1"/>
          </p:cNvSpPr>
          <p:nvPr>
            <p:ph type="title"/>
          </p:nvPr>
        </p:nvSpPr>
        <p:spPr>
          <a:xfrm>
            <a:off x="893763" y="271463"/>
            <a:ext cx="8185150" cy="688975"/>
          </a:xfrm>
        </p:spPr>
        <p:txBody>
          <a:bodyPr vert="horz" wrap="square" lIns="91440" tIns="45720" rIns="91440" bIns="45720" anchor="ctr" anchorCtr="0"/>
          <a:p>
            <a:pPr eaLnBrk="1" hangingPunct="1"/>
            <a:r>
              <a:rPr lang="zh-CN" altLang="en-US" sz="3600" dirty="0"/>
              <a:t>嵌入式系统与单片机、</a:t>
            </a:r>
            <a:r>
              <a:rPr lang="en-US" altLang="zh-CN" sz="3600" dirty="0"/>
              <a:t>PC</a:t>
            </a:r>
            <a:r>
              <a:rPr lang="zh-CN" altLang="en-US" sz="3600" dirty="0"/>
              <a:t>相比的优势</a:t>
            </a:r>
            <a:endParaRPr lang="zh-CN" altLang="en-US" sz="3600" dirty="0"/>
          </a:p>
        </p:txBody>
      </p:sp>
      <p:sp>
        <p:nvSpPr>
          <p:cNvPr id="55299" name="文本占位符 2545666"/>
          <p:cNvSpPr>
            <a:spLocks noGrp="1"/>
          </p:cNvSpPr>
          <p:nvPr>
            <p:ph idx="1"/>
          </p:nvPr>
        </p:nvSpPr>
        <p:spPr>
          <a:xfrm>
            <a:off x="504825" y="1289050"/>
            <a:ext cx="7761288" cy="4657725"/>
          </a:xfrm>
        </p:spPr>
        <p:txBody>
          <a:bodyPr vert="horz" wrap="square" lIns="82550" tIns="41275" rIns="82550" bIns="41275" anchor="t" anchorCtr="0"/>
          <a:p>
            <a:pPr eaLnBrk="1" hangingPunct="1">
              <a:lnSpc>
                <a:spcPct val="150000"/>
              </a:lnSpc>
            </a:pPr>
            <a:r>
              <a:rPr lang="zh-CN" altLang="en-US" sz="2000" b="1" dirty="0">
                <a:solidFill>
                  <a:srgbClr val="FF0000"/>
                </a:solidFill>
                <a:latin typeface="楷体_GB2312" pitchFamily="49" charset="-122"/>
                <a:ea typeface="楷体_GB2312" pitchFamily="49" charset="-122"/>
              </a:rPr>
              <a:t>性能方面：</a:t>
            </a:r>
            <a:r>
              <a:rPr lang="zh-CN" altLang="en-US" sz="2000" b="1" dirty="0">
                <a:latin typeface="楷体_GB2312" pitchFamily="49" charset="-122"/>
                <a:ea typeface="楷体_GB2312" pitchFamily="49" charset="-122"/>
              </a:rPr>
              <a:t>采用</a:t>
            </a:r>
            <a:r>
              <a:rPr lang="en-US" altLang="zh-CN" sz="2000" b="1" dirty="0">
                <a:latin typeface="楷体_GB2312" pitchFamily="49" charset="-122"/>
                <a:ea typeface="楷体_GB2312" pitchFamily="49" charset="-122"/>
              </a:rPr>
              <a:t>32</a:t>
            </a:r>
            <a:r>
              <a:rPr lang="zh-CN" altLang="en-US" sz="2000" b="1" dirty="0">
                <a:latin typeface="楷体_GB2312" pitchFamily="49" charset="-122"/>
                <a:ea typeface="楷体_GB2312" pitchFamily="49" charset="-122"/>
              </a:rPr>
              <a:t>位</a:t>
            </a:r>
            <a:r>
              <a:rPr lang="en-US" altLang="zh-CN" sz="2000" b="1" dirty="0">
                <a:latin typeface="楷体_GB2312" pitchFamily="49" charset="-122"/>
                <a:ea typeface="楷体_GB2312" pitchFamily="49" charset="-122"/>
              </a:rPr>
              <a:t>RISC</a:t>
            </a:r>
            <a:r>
              <a:rPr lang="zh-CN" altLang="en-US" sz="2000" b="1" dirty="0">
                <a:latin typeface="楷体_GB2312" pitchFamily="49" charset="-122"/>
                <a:ea typeface="楷体_GB2312" pitchFamily="49" charset="-122"/>
              </a:rPr>
              <a:t>结构微处理器，主频从</a:t>
            </a:r>
            <a:r>
              <a:rPr lang="en-US" altLang="zh-CN" sz="2000" b="1" dirty="0">
                <a:latin typeface="楷体_GB2312" pitchFamily="49" charset="-122"/>
                <a:ea typeface="楷体_GB2312" pitchFamily="49" charset="-122"/>
              </a:rPr>
              <a:t>30MHz</a:t>
            </a:r>
            <a:r>
              <a:rPr lang="zh-CN" altLang="en-US" sz="2000" b="1" dirty="0">
                <a:latin typeface="楷体_GB2312" pitchFamily="49" charset="-122"/>
                <a:ea typeface="楷体_GB2312" pitchFamily="49" charset="-122"/>
              </a:rPr>
              <a:t>到</a:t>
            </a:r>
            <a:r>
              <a:rPr lang="en-US" altLang="zh-CN" sz="2000" b="1" dirty="0">
                <a:latin typeface="楷体_GB2312" pitchFamily="49" charset="-122"/>
                <a:ea typeface="楷体_GB2312" pitchFamily="49" charset="-122"/>
              </a:rPr>
              <a:t>624MHz</a:t>
            </a:r>
            <a:r>
              <a:rPr lang="zh-CN" altLang="en-US" sz="2000" b="1" dirty="0">
                <a:latin typeface="楷体_GB2312" pitchFamily="49" charset="-122"/>
                <a:ea typeface="楷体_GB2312" pitchFamily="49" charset="-122"/>
              </a:rPr>
              <a:t>以上，处理能力大大超出单片机系统，接近</a:t>
            </a:r>
            <a:r>
              <a:rPr lang="en-US" altLang="zh-CN" sz="2000" b="1" dirty="0">
                <a:latin typeface="楷体_GB2312" pitchFamily="49" charset="-122"/>
                <a:ea typeface="楷体_GB2312" pitchFamily="49" charset="-122"/>
              </a:rPr>
              <a:t>PC</a:t>
            </a:r>
            <a:r>
              <a:rPr lang="zh-CN" altLang="en-US" sz="2000" b="1" dirty="0">
                <a:latin typeface="楷体_GB2312" pitchFamily="49" charset="-122"/>
                <a:ea typeface="楷体_GB2312" pitchFamily="49" charset="-122"/>
              </a:rPr>
              <a:t>机的水平，但体积更小，能够真正地“嵌入”到设备中； </a:t>
            </a:r>
            <a:endParaRPr lang="zh-CN" altLang="en-US" sz="2000" b="1" dirty="0">
              <a:latin typeface="楷体_GB2312" pitchFamily="49" charset="-122"/>
              <a:ea typeface="楷体_GB2312" pitchFamily="49" charset="-122"/>
            </a:endParaRPr>
          </a:p>
          <a:p>
            <a:pPr eaLnBrk="1" hangingPunct="1">
              <a:lnSpc>
                <a:spcPct val="150000"/>
              </a:lnSpc>
            </a:pPr>
            <a:r>
              <a:rPr lang="zh-CN" altLang="en-US" sz="2000" b="1" dirty="0">
                <a:solidFill>
                  <a:srgbClr val="FF0000"/>
                </a:solidFill>
                <a:latin typeface="楷体_GB2312" pitchFamily="49" charset="-122"/>
                <a:ea typeface="楷体_GB2312" pitchFamily="49" charset="-122"/>
              </a:rPr>
              <a:t>实性性方面：</a:t>
            </a:r>
            <a:r>
              <a:rPr lang="zh-CN" altLang="en-US" sz="2000" b="1" dirty="0">
                <a:latin typeface="楷体_GB2312" pitchFamily="49" charset="-122"/>
                <a:ea typeface="楷体_GB2312" pitchFamily="49" charset="-122"/>
              </a:rPr>
              <a:t>嵌入式机控制器内嵌实时操作系统（</a:t>
            </a:r>
            <a:r>
              <a:rPr lang="en-US" altLang="zh-CN" sz="2000" b="1" dirty="0">
                <a:latin typeface="楷体_GB2312" pitchFamily="49" charset="-122"/>
                <a:ea typeface="楷体_GB2312" pitchFamily="49" charset="-122"/>
              </a:rPr>
              <a:t>RTOS</a:t>
            </a:r>
            <a:r>
              <a:rPr lang="zh-CN" altLang="en-US" sz="2000" b="1" dirty="0">
                <a:latin typeface="楷体_GB2312" pitchFamily="49" charset="-122"/>
                <a:ea typeface="楷体_GB2312" pitchFamily="49" charset="-122"/>
              </a:rPr>
              <a:t>），能够完全保证控制系统的强实时性；</a:t>
            </a:r>
            <a:endParaRPr lang="zh-CN" altLang="en-US" sz="2000" b="1" dirty="0">
              <a:latin typeface="楷体_GB2312" pitchFamily="49" charset="-122"/>
              <a:ea typeface="楷体_GB2312" pitchFamily="49" charset="-122"/>
            </a:endParaRPr>
          </a:p>
          <a:p>
            <a:pPr eaLnBrk="1" hangingPunct="1">
              <a:lnSpc>
                <a:spcPct val="150000"/>
              </a:lnSpc>
            </a:pPr>
            <a:r>
              <a:rPr lang="zh-CN" altLang="en-US" sz="2000" b="1" dirty="0">
                <a:solidFill>
                  <a:srgbClr val="FF0000"/>
                </a:solidFill>
                <a:latin typeface="楷体_GB2312" pitchFamily="49" charset="-122"/>
                <a:ea typeface="楷体_GB2312" pitchFamily="49" charset="-122"/>
              </a:rPr>
              <a:t>人机交互方面：</a:t>
            </a:r>
            <a:r>
              <a:rPr lang="zh-CN" altLang="en-US" sz="2000" b="1" dirty="0">
                <a:latin typeface="楷体_GB2312" pitchFamily="49" charset="-122"/>
                <a:ea typeface="楷体_GB2312" pitchFamily="49" charset="-122"/>
              </a:rPr>
              <a:t>嵌入式控制器可支持大屏幕的液晶显示器，提供功能强大的图形用户界面；输入方法多种多样；</a:t>
            </a:r>
            <a:endParaRPr lang="zh-CN" altLang="en-US" sz="2000" b="1" dirty="0">
              <a:latin typeface="楷体_GB2312" pitchFamily="49" charset="-122"/>
              <a:ea typeface="楷体_GB2312" pitchFamily="49" charset="-122"/>
            </a:endParaRPr>
          </a:p>
          <a:p>
            <a:pPr eaLnBrk="1" hangingPunct="1">
              <a:lnSpc>
                <a:spcPct val="150000"/>
              </a:lnSpc>
            </a:pPr>
            <a:r>
              <a:rPr lang="zh-CN" altLang="en-US" sz="2000" b="1" dirty="0">
                <a:solidFill>
                  <a:srgbClr val="FF0000"/>
                </a:solidFill>
                <a:latin typeface="楷体_GB2312" pitchFamily="49" charset="-122"/>
                <a:ea typeface="楷体_GB2312" pitchFamily="49" charset="-122"/>
              </a:rPr>
              <a:t>系统升级方面：</a:t>
            </a:r>
            <a:r>
              <a:rPr lang="zh-CN" altLang="en-US" sz="2000" b="1" dirty="0">
                <a:latin typeface="楷体_GB2312" pitchFamily="49" charset="-122"/>
                <a:ea typeface="楷体_GB2312" pitchFamily="49" charset="-122"/>
              </a:rPr>
              <a:t>嵌入式控制器可为控制系统专门设计，其功能专一，成本较低，而且开放的用户程序接口（</a:t>
            </a:r>
            <a:r>
              <a:rPr lang="en-US" altLang="zh-CN" sz="2000" b="1" dirty="0">
                <a:latin typeface="楷体_GB2312" pitchFamily="49" charset="-122"/>
                <a:ea typeface="楷体_GB2312" pitchFamily="49" charset="-122"/>
              </a:rPr>
              <a:t>API</a:t>
            </a:r>
            <a:r>
              <a:rPr lang="zh-CN" altLang="en-US" sz="2000" b="1" dirty="0">
                <a:latin typeface="楷体_GB2312" pitchFamily="49" charset="-122"/>
                <a:ea typeface="楷体_GB2312" pitchFamily="49" charset="-122"/>
              </a:rPr>
              <a:t>）保证了系统能够快速升级和更新。</a:t>
            </a:r>
            <a:r>
              <a:rPr lang="zh-CN" altLang="en-US" sz="2000" dirty="0">
                <a:latin typeface="楷体_GB2312" pitchFamily="49" charset="-122"/>
                <a:ea typeface="楷体_GB2312" pitchFamily="49" charset="-122"/>
              </a:rPr>
              <a:t> </a:t>
            </a:r>
            <a:endParaRPr lang="zh-CN" altLang="en-US" sz="2000" dirty="0">
              <a:latin typeface="楷体_GB2312" pitchFamily="49" charset="-122"/>
              <a:ea typeface="楷体_GB2312" pitchFamily="49" charset="-122"/>
            </a:endParaRPr>
          </a:p>
        </p:txBody>
      </p:sp>
    </p:spTree>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矩形 2062337"/>
          <p:cNvSpPr/>
          <p:nvPr/>
        </p:nvSpPr>
        <p:spPr>
          <a:xfrm>
            <a:off x="533400" y="325438"/>
            <a:ext cx="8077200" cy="72390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254000" lvl="0" indent="-254000" algn="ctr" defTabSz="678180">
              <a:lnSpc>
                <a:spcPct val="90000"/>
              </a:lnSpc>
              <a:spcBef>
                <a:spcPct val="50000"/>
              </a:spcBef>
              <a:buClrTx/>
              <a:buSzPct val="75000"/>
              <a:buFont typeface="Arial" panose="020B0604020202020204" pitchFamily="34" charset="0"/>
              <a:buNone/>
            </a:pPr>
            <a:r>
              <a:rPr lang="zh-CN" altLang="en-US" sz="4400" dirty="0">
                <a:latin typeface="Times New Roman" panose="02020603050405020304" pitchFamily="18" charset="0"/>
                <a:ea typeface="黑体" panose="02010609060101010101" pitchFamily="49" charset="-122"/>
              </a:rPr>
              <a:t>主要内容</a:t>
            </a:r>
            <a:endParaRPr lang="zh-CN" altLang="en-US" sz="4400" dirty="0">
              <a:latin typeface="黑体" panose="02010609060101010101" pitchFamily="49" charset="-122"/>
              <a:ea typeface="黑体" panose="02010609060101010101" pitchFamily="49" charset="-122"/>
              <a:sym typeface="Symbol" panose="05050102010706020507" pitchFamily="18" charset="2"/>
            </a:endParaRPr>
          </a:p>
        </p:txBody>
      </p:sp>
      <p:sp>
        <p:nvSpPr>
          <p:cNvPr id="56323" name="矩形 2062338"/>
          <p:cNvSpPr/>
          <p:nvPr/>
        </p:nvSpPr>
        <p:spPr>
          <a:xfrm>
            <a:off x="0" y="0"/>
            <a:ext cx="9144000" cy="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b="1" dirty="0">
              <a:latin typeface="Times New Roman" panose="02020603050405020304" pitchFamily="18" charset="0"/>
            </a:endParaRPr>
          </a:p>
        </p:txBody>
      </p:sp>
      <p:sp>
        <p:nvSpPr>
          <p:cNvPr id="56324" name="矩形 2062339"/>
          <p:cNvSpPr/>
          <p:nvPr/>
        </p:nvSpPr>
        <p:spPr>
          <a:xfrm>
            <a:off x="0" y="0"/>
            <a:ext cx="9144000" cy="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b="1" dirty="0">
              <a:latin typeface="Times New Roman" panose="02020603050405020304" pitchFamily="18" charset="0"/>
            </a:endParaRPr>
          </a:p>
        </p:txBody>
      </p:sp>
      <p:pic>
        <p:nvPicPr>
          <p:cNvPr id="56325" name="图片 2062340" descr="TurbineAgenda"/>
          <p:cNvPicPr>
            <a:picLocks noChangeAspect="1"/>
          </p:cNvPicPr>
          <p:nvPr/>
        </p:nvPicPr>
        <p:blipFill>
          <a:blip r:embed="rId1"/>
          <a:srcRect l="6398"/>
          <a:stretch>
            <a:fillRect/>
          </a:stretch>
        </p:blipFill>
        <p:spPr>
          <a:xfrm>
            <a:off x="38100" y="1960563"/>
            <a:ext cx="3238500" cy="3724275"/>
          </a:xfrm>
          <a:prstGeom prst="rect">
            <a:avLst/>
          </a:prstGeom>
          <a:noFill/>
          <a:ln w="9525">
            <a:noFill/>
          </a:ln>
        </p:spPr>
      </p:pic>
      <p:sp>
        <p:nvSpPr>
          <p:cNvPr id="56326" name="任意多边形 2062341"/>
          <p:cNvSpPr/>
          <p:nvPr/>
        </p:nvSpPr>
        <p:spPr>
          <a:xfrm>
            <a:off x="1633538" y="1687513"/>
            <a:ext cx="2251075" cy="4478337"/>
          </a:xfrm>
          <a:custGeom>
            <a:avLst/>
            <a:gdLst/>
            <a:ahLst/>
            <a:cxnLst>
              <a:cxn ang="0">
                <a:pos x="2147483646" y="0"/>
              </a:cxn>
              <a:cxn ang="0">
                <a:pos x="2147483646" y="2147483646"/>
              </a:cxn>
              <a:cxn ang="0">
                <a:pos x="2147483646" y="2147483646"/>
              </a:cxn>
              <a:cxn ang="0">
                <a:pos x="2147483646" y="0"/>
              </a:cxn>
              <a:cxn ang="0">
                <a:pos x="2147483646" y="2147483646"/>
              </a:cxn>
              <a:cxn ang="0">
                <a:pos x="2147483646" y="2147483646"/>
              </a:cxn>
              <a:cxn ang="0">
                <a:pos x="0" y="2147483646"/>
              </a:cxn>
            </a:cxnLst>
            <a:pathLst>
              <a:path w="21600" h="42956" fill="none">
                <a:moveTo>
                  <a:pt x="1655" y="0"/>
                </a:moveTo>
                <a:cubicBezTo>
                  <a:pt x="12815" y="849"/>
                  <a:pt x="21600" y="10167"/>
                  <a:pt x="21600" y="21537"/>
                </a:cubicBezTo>
                <a:cubicBezTo>
                  <a:pt x="21600" y="32523"/>
                  <a:pt x="13398" y="41594"/>
                  <a:pt x="2790" y="42958"/>
                </a:cubicBezTo>
              </a:path>
              <a:path w="21600" h="42956" stroke="0">
                <a:moveTo>
                  <a:pt x="1655" y="0"/>
                </a:moveTo>
                <a:cubicBezTo>
                  <a:pt x="12815" y="849"/>
                  <a:pt x="21600" y="10167"/>
                  <a:pt x="21600" y="21537"/>
                </a:cubicBezTo>
                <a:cubicBezTo>
                  <a:pt x="21600" y="32523"/>
                  <a:pt x="13398" y="41594"/>
                  <a:pt x="2790" y="42958"/>
                </a:cubicBezTo>
                <a:lnTo>
                  <a:pt x="0" y="21536"/>
                </a:lnTo>
                <a:lnTo>
                  <a:pt x="1655" y="0"/>
                </a:lnTo>
                <a:close/>
              </a:path>
            </a:pathLst>
          </a:custGeom>
          <a:noFill/>
          <a:ln w="28575" cap="flat" cmpd="sng">
            <a:solidFill>
              <a:schemeClr val="hlink">
                <a:alpha val="100000"/>
              </a:schemeClr>
            </a:solidFill>
            <a:prstDash val="sysDot"/>
            <a:round/>
            <a:headEnd type="none" w="med" len="med"/>
            <a:tailEnd type="none" w="med" len="med"/>
          </a:ln>
        </p:spPr>
        <p:txBody>
          <a:bodyPr/>
          <a:p>
            <a:endParaRPr lang="zh-CN" altLang="en-US"/>
          </a:p>
        </p:txBody>
      </p:sp>
      <p:sp>
        <p:nvSpPr>
          <p:cNvPr id="2062343" name="椭圆 2062342"/>
          <p:cNvSpPr>
            <a:spLocks noChangeAspect="1"/>
          </p:cNvSpPr>
          <p:nvPr/>
        </p:nvSpPr>
        <p:spPr>
          <a:xfrm>
            <a:off x="3302000" y="2455863"/>
            <a:ext cx="444500" cy="444500"/>
          </a:xfrm>
          <a:prstGeom prst="ellipse">
            <a:avLst/>
          </a:prstGeom>
          <a:gradFill rotWithShape="0">
            <a:gsLst>
              <a:gs pos="0">
                <a:srgbClr val="000066">
                  <a:gamma/>
                  <a:tint val="0"/>
                  <a:invGamma/>
                </a:srgbClr>
              </a:gs>
              <a:gs pos="100000">
                <a:srgbClr val="000066"/>
              </a:gs>
            </a:gsLst>
            <a:path path="shape">
              <a:fillToRect l="50000" t="50000" r="50000" b="50000"/>
            </a:path>
            <a:tileRect/>
          </a:gradFill>
          <a:ln w="12700" cap="flat" cmpd="sng">
            <a:solidFill>
              <a:srgbClr val="002D86"/>
            </a:solidFill>
            <a:prstDash val="solid"/>
            <a:headEnd type="none" w="med" len="med"/>
            <a:tailEnd type="none" w="med" len="med"/>
          </a:ln>
          <a:effectLst>
            <a:outerShdw dist="35921" dir="2699999" algn="ctr" rotWithShape="0">
              <a:schemeClr val="tx2"/>
            </a:outerShdw>
          </a:effectLst>
        </p:spPr>
        <p:txBody>
          <a:bodyPr wrap="none" lIns="0" tIns="0" rIns="0" bIns="0" anchor="ctr"/>
          <a:lstStyle>
            <a:lvl1pPr>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a:t>
            </a:r>
            <a:endPar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62344" name="椭圆 2062343"/>
          <p:cNvSpPr>
            <a:spLocks noChangeAspect="1"/>
          </p:cNvSpPr>
          <p:nvPr/>
        </p:nvSpPr>
        <p:spPr>
          <a:xfrm>
            <a:off x="3562350" y="4370388"/>
            <a:ext cx="444500" cy="444500"/>
          </a:xfrm>
          <a:prstGeom prst="ellipse">
            <a:avLst/>
          </a:prstGeom>
          <a:gradFill rotWithShape="0">
            <a:gsLst>
              <a:gs pos="0">
                <a:srgbClr val="000066">
                  <a:gamma/>
                  <a:tint val="0"/>
                  <a:invGamma/>
                </a:srgbClr>
              </a:gs>
              <a:gs pos="100000">
                <a:srgbClr val="000066"/>
              </a:gs>
            </a:gsLst>
            <a:path path="shape">
              <a:fillToRect l="50000" t="50000" r="50000" b="50000"/>
            </a:path>
            <a:tileRect/>
          </a:gradFill>
          <a:ln w="12700" cap="flat" cmpd="sng">
            <a:solidFill>
              <a:srgbClr val="002D86"/>
            </a:solidFill>
            <a:prstDash val="solid"/>
            <a:headEnd type="none" w="med" len="med"/>
            <a:tailEnd type="none" w="med" len="med"/>
          </a:ln>
          <a:effectLst>
            <a:outerShdw dist="35921" dir="2699999" algn="ctr" rotWithShape="0">
              <a:schemeClr val="tx2"/>
            </a:outerShdw>
          </a:effectLst>
        </p:spPr>
        <p:txBody>
          <a:bodyPr wrap="none" lIns="0" tIns="0" rIns="0" bIns="0" anchor="ctr"/>
          <a:lstStyle>
            <a:lvl1pPr>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a:t>
            </a:r>
            <a:endPar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62345" name="椭圆 2062344"/>
          <p:cNvSpPr>
            <a:spLocks noChangeAspect="1"/>
          </p:cNvSpPr>
          <p:nvPr/>
        </p:nvSpPr>
        <p:spPr>
          <a:xfrm>
            <a:off x="3671888" y="3406775"/>
            <a:ext cx="444500" cy="444500"/>
          </a:xfrm>
          <a:prstGeom prst="ellipse">
            <a:avLst/>
          </a:prstGeom>
          <a:gradFill rotWithShape="0">
            <a:gsLst>
              <a:gs pos="0">
                <a:srgbClr val="000066">
                  <a:gamma/>
                  <a:tint val="0"/>
                  <a:invGamma/>
                </a:srgbClr>
              </a:gs>
              <a:gs pos="100000">
                <a:srgbClr val="000066"/>
              </a:gs>
            </a:gsLst>
            <a:path path="shape">
              <a:fillToRect l="50000" t="50000" r="50000" b="50000"/>
            </a:path>
            <a:tileRect/>
          </a:gradFill>
          <a:ln w="12700" cap="flat" cmpd="sng">
            <a:solidFill>
              <a:srgbClr val="002D86"/>
            </a:solidFill>
            <a:prstDash val="solid"/>
            <a:headEnd type="none" w="med" len="med"/>
            <a:tailEnd type="none" w="med" len="med"/>
          </a:ln>
          <a:effectLst>
            <a:outerShdw dist="35921" dir="2699999" algn="ctr" rotWithShape="0">
              <a:schemeClr val="tx2"/>
            </a:outerShdw>
          </a:effectLst>
        </p:spPr>
        <p:txBody>
          <a:bodyPr wrap="none" lIns="0" tIns="0" rIns="0" bIns="0" anchor="ctr"/>
          <a:lstStyle>
            <a:lvl1pPr>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a:t>
            </a:r>
            <a:endPar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6330" name="矩形 2062346"/>
          <p:cNvSpPr/>
          <p:nvPr/>
        </p:nvSpPr>
        <p:spPr>
          <a:xfrm>
            <a:off x="3922713" y="2457450"/>
            <a:ext cx="2379662" cy="45085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nSpc>
                <a:spcPct val="90000"/>
              </a:lnSpc>
              <a:spcBef>
                <a:spcPct val="0"/>
              </a:spcBef>
              <a:buClrTx/>
              <a:buSzTx/>
              <a:buFont typeface="Arial" panose="020B0604020202020204" pitchFamily="34" charset="0"/>
              <a:buNone/>
            </a:pPr>
            <a:r>
              <a:rPr lang="zh-CN" altLang="en-US" sz="2400" b="1" dirty="0">
                <a:ea typeface="华文楷体" panose="02010600040101010101" pitchFamily="2" charset="-122"/>
              </a:rPr>
              <a:t>嵌入式系统简介</a:t>
            </a:r>
            <a:endParaRPr lang="zh-CN" altLang="en-US" sz="2400" b="1" dirty="0">
              <a:ea typeface="华文楷体" panose="02010600040101010101" pitchFamily="2" charset="-122"/>
            </a:endParaRPr>
          </a:p>
        </p:txBody>
      </p:sp>
      <p:sp>
        <p:nvSpPr>
          <p:cNvPr id="56331" name="矩形 2062347"/>
          <p:cNvSpPr/>
          <p:nvPr/>
        </p:nvSpPr>
        <p:spPr>
          <a:xfrm>
            <a:off x="4283075" y="3406775"/>
            <a:ext cx="2659063" cy="45085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nSpc>
                <a:spcPct val="90000"/>
              </a:lnSpc>
              <a:spcBef>
                <a:spcPct val="0"/>
              </a:spcBef>
              <a:buClrTx/>
              <a:buSzTx/>
              <a:buFont typeface="Arial" panose="020B0604020202020204" pitchFamily="34" charset="0"/>
              <a:buNone/>
            </a:pPr>
            <a:r>
              <a:rPr lang="zh-CN" altLang="en-US" sz="2400" b="1" dirty="0">
                <a:solidFill>
                  <a:srgbClr val="FF0000"/>
                </a:solidFill>
                <a:ea typeface="华文楷体" panose="02010600040101010101" pitchFamily="2" charset="-122"/>
              </a:rPr>
              <a:t>嵌入式系统工程师</a:t>
            </a:r>
            <a:endParaRPr lang="zh-CN" altLang="en-US" sz="2400" b="1" dirty="0">
              <a:solidFill>
                <a:srgbClr val="FF0000"/>
              </a:solidFill>
              <a:ea typeface="华文楷体" panose="02010600040101010101" pitchFamily="2" charset="-122"/>
            </a:endParaRPr>
          </a:p>
        </p:txBody>
      </p:sp>
      <p:sp>
        <p:nvSpPr>
          <p:cNvPr id="56332" name="矩形 2062348"/>
          <p:cNvSpPr/>
          <p:nvPr/>
        </p:nvSpPr>
        <p:spPr>
          <a:xfrm>
            <a:off x="4151313" y="4435475"/>
            <a:ext cx="3321050" cy="45085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nSpc>
                <a:spcPct val="90000"/>
              </a:lnSpc>
              <a:spcBef>
                <a:spcPct val="0"/>
              </a:spcBef>
              <a:buClrTx/>
              <a:buSzTx/>
              <a:buFont typeface="Arial" panose="020B0604020202020204" pitchFamily="34" charset="0"/>
              <a:buNone/>
            </a:pPr>
            <a:r>
              <a:rPr lang="zh-CN" altLang="en-US" sz="2400" b="1" dirty="0">
                <a:ea typeface="华文楷体" panose="02010600040101010101" pitchFamily="2" charset="-122"/>
              </a:rPr>
              <a:t>嵌入式系统的典型应用</a:t>
            </a:r>
            <a:endParaRPr lang="zh-CN" altLang="en-US" sz="2400" b="1" dirty="0">
              <a:ea typeface="华文楷体" panose="02010600040101010101" pitchFamily="2" charset="-122"/>
            </a:endParaRPr>
          </a:p>
        </p:txBody>
      </p:sp>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标题 1"/>
          <p:cNvSpPr>
            <a:spLocks noGrp="1"/>
          </p:cNvSpPr>
          <p:nvPr>
            <p:ph type="title"/>
          </p:nvPr>
        </p:nvSpPr>
        <p:spPr/>
        <p:txBody>
          <a:bodyPr vert="horz" wrap="square" lIns="91440" tIns="45720" rIns="91440" bIns="45720" anchor="b" anchorCtr="0"/>
          <a:p>
            <a:pPr algn="l"/>
            <a:r>
              <a:rPr lang="zh-CN" altLang="en-US" sz="3600" b="1" dirty="0"/>
              <a:t>嵌入式工程师分类</a:t>
            </a:r>
            <a:endParaRPr lang="zh-CN" altLang="en-US" sz="3600" b="1" dirty="0"/>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嵌入式软件开发具体可以分三类：</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514350" marR="0" lvl="0" indent="-514350" algn="l" defTabSz="914400" rtl="0" eaLnBrk="0" fontAlgn="base" latinLnBrk="0" hangingPunct="0">
              <a:lnSpc>
                <a:spcPct val="100000"/>
              </a:lnSpc>
              <a:spcBef>
                <a:spcPct val="20000"/>
              </a:spcBef>
              <a:spcAft>
                <a:spcPct val="0"/>
              </a:spcAft>
              <a:buClr>
                <a:schemeClr val="folHlink"/>
              </a:buClr>
              <a:buSzPct val="60000"/>
              <a:buFont typeface="+mj-lt"/>
              <a:buAutoNum type="arabicPeriod"/>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嵌入式驱动工程师</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514350" marR="0" lvl="0" indent="-514350" algn="l" defTabSz="914400" rtl="0" eaLnBrk="0" fontAlgn="base" latinLnBrk="0" hangingPunct="0">
              <a:lnSpc>
                <a:spcPct val="100000"/>
              </a:lnSpc>
              <a:spcBef>
                <a:spcPct val="20000"/>
              </a:spcBef>
              <a:spcAft>
                <a:spcPct val="0"/>
              </a:spcAft>
              <a:buClr>
                <a:schemeClr val="folHlink"/>
              </a:buClr>
              <a:buSzPct val="60000"/>
              <a:buFont typeface="+mj-lt"/>
              <a:buAutoNum type="arabicPeriod"/>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嵌入式系统工程师</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514350" marR="0" lvl="0" indent="-514350" algn="l" defTabSz="914400" rtl="0" eaLnBrk="0" fontAlgn="base" latinLnBrk="0" hangingPunct="0">
              <a:lnSpc>
                <a:spcPct val="100000"/>
              </a:lnSpc>
              <a:spcBef>
                <a:spcPct val="20000"/>
              </a:spcBef>
              <a:spcAft>
                <a:spcPct val="0"/>
              </a:spcAft>
              <a:buClr>
                <a:schemeClr val="folHlink"/>
              </a:buClr>
              <a:buSzPct val="60000"/>
              <a:buFont typeface="+mj-lt"/>
              <a:buAutoNum type="arabicPeriod"/>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嵌入式应用工程师</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嵌入式工程师又分两种：</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514350" marR="0" lvl="0" indent="-514350" algn="l" defTabSz="914400" rtl="0" eaLnBrk="0" fontAlgn="base" latinLnBrk="0" hangingPunct="0">
              <a:lnSpc>
                <a:spcPct val="100000"/>
              </a:lnSpc>
              <a:spcBef>
                <a:spcPct val="20000"/>
              </a:spcBef>
              <a:spcAft>
                <a:spcPct val="0"/>
              </a:spcAft>
              <a:buClr>
                <a:schemeClr val="folHlink"/>
              </a:buClr>
              <a:buSzPct val="60000"/>
              <a:buFont typeface="+mj-lt"/>
              <a:buAutoNum type="arabicPeriod"/>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大公司的嵌入式工程师</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514350" marR="0" lvl="0" indent="-514350" algn="l" defTabSz="914400" rtl="0" eaLnBrk="0" fontAlgn="base" latinLnBrk="0" hangingPunct="0">
              <a:lnSpc>
                <a:spcPct val="100000"/>
              </a:lnSpc>
              <a:spcBef>
                <a:spcPct val="20000"/>
              </a:spcBef>
              <a:spcAft>
                <a:spcPct val="0"/>
              </a:spcAft>
              <a:buClr>
                <a:schemeClr val="folHlink"/>
              </a:buClr>
              <a:buSzPct val="60000"/>
              <a:buFont typeface="+mj-lt"/>
              <a:buAutoNum type="arabicPeriod"/>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小公司的嵌入式工程师</a:t>
            </a: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标题 1"/>
          <p:cNvSpPr>
            <a:spLocks noGrp="1"/>
          </p:cNvSpPr>
          <p:nvPr>
            <p:ph type="title"/>
          </p:nvPr>
        </p:nvSpPr>
        <p:spPr/>
        <p:txBody>
          <a:bodyPr vert="horz" wrap="square" lIns="91440" tIns="45720" rIns="91440" bIns="45720" anchor="b" anchorCtr="0"/>
          <a:p>
            <a:r>
              <a:rPr lang="zh-CN" altLang="en-US" dirty="0"/>
              <a:t>嵌入式驱动工程师</a:t>
            </a:r>
            <a:endParaRPr lang="zh-CN" altLang="en-US" dirty="0"/>
          </a:p>
        </p:txBody>
      </p:sp>
      <p:sp>
        <p:nvSpPr>
          <p:cNvPr id="58371" name="内容占位符 2"/>
          <p:cNvSpPr>
            <a:spLocks noGrp="1"/>
          </p:cNvSpPr>
          <p:nvPr>
            <p:ph idx="1"/>
          </p:nvPr>
        </p:nvSpPr>
        <p:spPr/>
        <p:txBody>
          <a:bodyPr vert="horz" wrap="square" lIns="91440" tIns="45720" rIns="91440" bIns="45720" anchor="t" anchorCtr="0"/>
          <a:p>
            <a:r>
              <a:rPr lang="zh-CN" altLang="en-US" sz="2800" dirty="0">
                <a:solidFill>
                  <a:srgbClr val="FF0000"/>
                </a:solidFill>
              </a:rPr>
              <a:t>编写和移植各种芯片驱动</a:t>
            </a:r>
            <a:r>
              <a:rPr lang="zh-CN" altLang="en-US" sz="2800" dirty="0"/>
              <a:t>（如音频芯片），优化硬件设备驱动，得精通各种硬件接口协议（如</a:t>
            </a:r>
            <a:r>
              <a:rPr lang="en-US" altLang="zh-CN" sz="2800" dirty="0"/>
              <a:t>I</a:t>
            </a:r>
            <a:r>
              <a:rPr lang="en-US" altLang="zh-CN" sz="2800" baseline="30000" dirty="0"/>
              <a:t>2</a:t>
            </a:r>
            <a:r>
              <a:rPr lang="en-US" altLang="zh-CN" sz="2800" dirty="0"/>
              <a:t>C</a:t>
            </a:r>
            <a:r>
              <a:rPr lang="zh-CN" altLang="en-US" sz="2800" dirty="0"/>
              <a:t>协议）、系统调度、信号量等，开发难度最大。</a:t>
            </a:r>
            <a:endParaRPr lang="en-US" altLang="zh-CN" sz="2800" dirty="0"/>
          </a:p>
          <a:p>
            <a:r>
              <a:rPr lang="zh-CN" altLang="en-US" sz="2800" dirty="0"/>
              <a:t>该类开发者一般是</a:t>
            </a:r>
            <a:r>
              <a:rPr lang="zh-CN" altLang="en-US" sz="2800" dirty="0">
                <a:solidFill>
                  <a:srgbClr val="FF0000"/>
                </a:solidFill>
              </a:rPr>
              <a:t>软硬件综合型人才</a:t>
            </a:r>
            <a:r>
              <a:rPr lang="zh-CN" altLang="en-US" sz="2800" dirty="0"/>
              <a:t>，一般的嵌入式驱动工程师指</a:t>
            </a:r>
            <a:r>
              <a:rPr lang="en-US" altLang="zh-CN" sz="2800" dirty="0"/>
              <a:t>Linux</a:t>
            </a:r>
            <a:r>
              <a:rPr lang="zh-CN" altLang="en-US" sz="2800" dirty="0"/>
              <a:t>上的驱动开发工程师，需要精通</a:t>
            </a:r>
            <a:r>
              <a:rPr lang="en-US" altLang="zh-CN" sz="2800" dirty="0"/>
              <a:t>Linux</a:t>
            </a:r>
            <a:r>
              <a:rPr lang="zh-CN" altLang="en-US" sz="2800" dirty="0"/>
              <a:t>驱动框架，结合芯片本身去编写驱动，驱动的好坏很大程度上决定一个产品的好坏。</a:t>
            </a:r>
            <a:endParaRPr lang="zh-CN" altLang="en-US" sz="2800" dirty="0"/>
          </a:p>
          <a:p>
            <a:r>
              <a:rPr lang="zh-CN" altLang="en-US" sz="2800" dirty="0"/>
              <a:t>业界对驱动人才的定义是三年才算入门。</a:t>
            </a:r>
            <a:endParaRPr lang="zh-CN" altLang="en-US" sz="2800" dirty="0"/>
          </a:p>
        </p:txBody>
      </p:sp>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矩形 2062337"/>
          <p:cNvSpPr/>
          <p:nvPr/>
        </p:nvSpPr>
        <p:spPr>
          <a:xfrm>
            <a:off x="533400" y="325438"/>
            <a:ext cx="8077200" cy="72390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254000" lvl="0" indent="-254000" algn="ctr" defTabSz="678180">
              <a:lnSpc>
                <a:spcPct val="90000"/>
              </a:lnSpc>
              <a:spcBef>
                <a:spcPct val="50000"/>
              </a:spcBef>
              <a:buClrTx/>
              <a:buSzPct val="75000"/>
              <a:buFont typeface="Arial" panose="020B0604020202020204" pitchFamily="34" charset="0"/>
              <a:buNone/>
            </a:pPr>
            <a:r>
              <a:rPr lang="zh-CN" altLang="en-US" sz="4400" dirty="0">
                <a:latin typeface="Times New Roman" panose="02020603050405020304" pitchFamily="18" charset="0"/>
                <a:ea typeface="黑体" panose="02010609060101010101" pitchFamily="49" charset="-122"/>
              </a:rPr>
              <a:t>主要内容</a:t>
            </a:r>
            <a:endParaRPr lang="zh-CN" altLang="en-US" sz="4400" dirty="0">
              <a:latin typeface="黑体" panose="02010609060101010101" pitchFamily="49" charset="-122"/>
              <a:ea typeface="黑体" panose="02010609060101010101" pitchFamily="49" charset="-122"/>
              <a:sym typeface="Symbol" panose="05050102010706020507" pitchFamily="18" charset="2"/>
            </a:endParaRPr>
          </a:p>
        </p:txBody>
      </p:sp>
      <p:sp>
        <p:nvSpPr>
          <p:cNvPr id="23555" name="矩形 2062338"/>
          <p:cNvSpPr/>
          <p:nvPr/>
        </p:nvSpPr>
        <p:spPr>
          <a:xfrm>
            <a:off x="0" y="0"/>
            <a:ext cx="9144000" cy="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b="1" dirty="0">
              <a:latin typeface="Times New Roman" panose="02020603050405020304" pitchFamily="18" charset="0"/>
            </a:endParaRPr>
          </a:p>
        </p:txBody>
      </p:sp>
      <p:sp>
        <p:nvSpPr>
          <p:cNvPr id="23556" name="矩形 2062339"/>
          <p:cNvSpPr/>
          <p:nvPr/>
        </p:nvSpPr>
        <p:spPr>
          <a:xfrm>
            <a:off x="0" y="0"/>
            <a:ext cx="9144000" cy="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b="1" dirty="0">
              <a:latin typeface="Times New Roman" panose="02020603050405020304" pitchFamily="18" charset="0"/>
            </a:endParaRPr>
          </a:p>
        </p:txBody>
      </p:sp>
      <p:pic>
        <p:nvPicPr>
          <p:cNvPr id="23557" name="图片 2062340" descr="TurbineAgenda"/>
          <p:cNvPicPr>
            <a:picLocks noChangeAspect="1"/>
          </p:cNvPicPr>
          <p:nvPr/>
        </p:nvPicPr>
        <p:blipFill>
          <a:blip r:embed="rId1"/>
          <a:srcRect l="6398"/>
          <a:stretch>
            <a:fillRect/>
          </a:stretch>
        </p:blipFill>
        <p:spPr>
          <a:xfrm>
            <a:off x="38100" y="1960563"/>
            <a:ext cx="3238500" cy="3724275"/>
          </a:xfrm>
          <a:prstGeom prst="rect">
            <a:avLst/>
          </a:prstGeom>
          <a:noFill/>
          <a:ln w="9525">
            <a:noFill/>
          </a:ln>
        </p:spPr>
      </p:pic>
      <p:sp>
        <p:nvSpPr>
          <p:cNvPr id="23558" name="任意多边形 2062341"/>
          <p:cNvSpPr/>
          <p:nvPr/>
        </p:nvSpPr>
        <p:spPr>
          <a:xfrm>
            <a:off x="1633538" y="1687513"/>
            <a:ext cx="2251075" cy="4478337"/>
          </a:xfrm>
          <a:custGeom>
            <a:avLst/>
            <a:gdLst/>
            <a:ahLst/>
            <a:cxnLst>
              <a:cxn ang="0">
                <a:pos x="2147483646" y="0"/>
              </a:cxn>
              <a:cxn ang="0">
                <a:pos x="2147483646" y="2147483646"/>
              </a:cxn>
              <a:cxn ang="0">
                <a:pos x="2147483646" y="2147483646"/>
              </a:cxn>
              <a:cxn ang="0">
                <a:pos x="2147483646" y="0"/>
              </a:cxn>
              <a:cxn ang="0">
                <a:pos x="2147483646" y="2147483646"/>
              </a:cxn>
              <a:cxn ang="0">
                <a:pos x="2147483646" y="2147483646"/>
              </a:cxn>
              <a:cxn ang="0">
                <a:pos x="0" y="2147483646"/>
              </a:cxn>
            </a:cxnLst>
            <a:pathLst>
              <a:path w="21600" h="42956" fill="none">
                <a:moveTo>
                  <a:pt x="1655" y="0"/>
                </a:moveTo>
                <a:cubicBezTo>
                  <a:pt x="12815" y="849"/>
                  <a:pt x="21600" y="10167"/>
                  <a:pt x="21600" y="21537"/>
                </a:cubicBezTo>
                <a:cubicBezTo>
                  <a:pt x="21600" y="32523"/>
                  <a:pt x="13398" y="41594"/>
                  <a:pt x="2790" y="42958"/>
                </a:cubicBezTo>
              </a:path>
              <a:path w="21600" h="42956" stroke="0">
                <a:moveTo>
                  <a:pt x="1655" y="0"/>
                </a:moveTo>
                <a:cubicBezTo>
                  <a:pt x="12815" y="849"/>
                  <a:pt x="21600" y="10167"/>
                  <a:pt x="21600" y="21537"/>
                </a:cubicBezTo>
                <a:cubicBezTo>
                  <a:pt x="21600" y="32523"/>
                  <a:pt x="13398" y="41594"/>
                  <a:pt x="2790" y="42958"/>
                </a:cubicBezTo>
                <a:lnTo>
                  <a:pt x="0" y="21536"/>
                </a:lnTo>
                <a:lnTo>
                  <a:pt x="1655" y="0"/>
                </a:lnTo>
                <a:close/>
              </a:path>
            </a:pathLst>
          </a:custGeom>
          <a:noFill/>
          <a:ln w="28575" cap="flat" cmpd="sng">
            <a:solidFill>
              <a:schemeClr val="hlink">
                <a:alpha val="100000"/>
              </a:schemeClr>
            </a:solidFill>
            <a:prstDash val="sysDot"/>
            <a:round/>
            <a:headEnd type="none" w="med" len="med"/>
            <a:tailEnd type="none" w="med" len="med"/>
          </a:ln>
        </p:spPr>
        <p:txBody>
          <a:bodyPr/>
          <a:p>
            <a:endParaRPr lang="zh-CN" altLang="en-US"/>
          </a:p>
        </p:txBody>
      </p:sp>
      <p:sp>
        <p:nvSpPr>
          <p:cNvPr id="2062343" name="椭圆 2062342"/>
          <p:cNvSpPr>
            <a:spLocks noChangeAspect="1"/>
          </p:cNvSpPr>
          <p:nvPr/>
        </p:nvSpPr>
        <p:spPr>
          <a:xfrm>
            <a:off x="3302000" y="2455863"/>
            <a:ext cx="444500" cy="444500"/>
          </a:xfrm>
          <a:prstGeom prst="ellipse">
            <a:avLst/>
          </a:prstGeom>
          <a:gradFill rotWithShape="0">
            <a:gsLst>
              <a:gs pos="0">
                <a:srgbClr val="000066">
                  <a:gamma/>
                  <a:tint val="0"/>
                  <a:invGamma/>
                </a:srgbClr>
              </a:gs>
              <a:gs pos="100000">
                <a:srgbClr val="000066"/>
              </a:gs>
            </a:gsLst>
            <a:path path="shape">
              <a:fillToRect l="50000" t="50000" r="50000" b="50000"/>
            </a:path>
            <a:tileRect/>
          </a:gradFill>
          <a:ln w="12700" cap="flat" cmpd="sng">
            <a:solidFill>
              <a:srgbClr val="002D86"/>
            </a:solidFill>
            <a:prstDash val="solid"/>
            <a:headEnd type="none" w="med" len="med"/>
            <a:tailEnd type="none" w="med" len="med"/>
          </a:ln>
          <a:effectLst>
            <a:outerShdw dist="35921" dir="2699999" algn="ctr" rotWithShape="0">
              <a:schemeClr val="tx2"/>
            </a:outerShdw>
          </a:effectLst>
        </p:spPr>
        <p:txBody>
          <a:bodyPr wrap="none" lIns="0" tIns="0" rIns="0" bIns="0" anchor="ctr"/>
          <a:lstStyle>
            <a:lvl1pPr>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a:t>
            </a:r>
            <a:endPar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62344" name="椭圆 2062343"/>
          <p:cNvSpPr>
            <a:spLocks noChangeAspect="1"/>
          </p:cNvSpPr>
          <p:nvPr/>
        </p:nvSpPr>
        <p:spPr>
          <a:xfrm>
            <a:off x="3562350" y="4370388"/>
            <a:ext cx="444500" cy="444500"/>
          </a:xfrm>
          <a:prstGeom prst="ellipse">
            <a:avLst/>
          </a:prstGeom>
          <a:gradFill rotWithShape="0">
            <a:gsLst>
              <a:gs pos="0">
                <a:srgbClr val="000066">
                  <a:gamma/>
                  <a:tint val="0"/>
                  <a:invGamma/>
                </a:srgbClr>
              </a:gs>
              <a:gs pos="100000">
                <a:srgbClr val="000066"/>
              </a:gs>
            </a:gsLst>
            <a:path path="shape">
              <a:fillToRect l="50000" t="50000" r="50000" b="50000"/>
            </a:path>
            <a:tileRect/>
          </a:gradFill>
          <a:ln w="12700" cap="flat" cmpd="sng">
            <a:solidFill>
              <a:srgbClr val="002D86"/>
            </a:solidFill>
            <a:prstDash val="solid"/>
            <a:headEnd type="none" w="med" len="med"/>
            <a:tailEnd type="none" w="med" len="med"/>
          </a:ln>
          <a:effectLst>
            <a:outerShdw dist="35921" dir="2699999" algn="ctr" rotWithShape="0">
              <a:schemeClr val="tx2"/>
            </a:outerShdw>
          </a:effectLst>
        </p:spPr>
        <p:txBody>
          <a:bodyPr wrap="none" lIns="0" tIns="0" rIns="0" bIns="0" anchor="ctr"/>
          <a:lstStyle>
            <a:lvl1pPr>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a:t>
            </a:r>
            <a:endPar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62345" name="椭圆 2062344"/>
          <p:cNvSpPr>
            <a:spLocks noChangeAspect="1"/>
          </p:cNvSpPr>
          <p:nvPr/>
        </p:nvSpPr>
        <p:spPr>
          <a:xfrm>
            <a:off x="3671888" y="3406775"/>
            <a:ext cx="444500" cy="444500"/>
          </a:xfrm>
          <a:prstGeom prst="ellipse">
            <a:avLst/>
          </a:prstGeom>
          <a:gradFill rotWithShape="0">
            <a:gsLst>
              <a:gs pos="0">
                <a:srgbClr val="000066">
                  <a:gamma/>
                  <a:tint val="0"/>
                  <a:invGamma/>
                </a:srgbClr>
              </a:gs>
              <a:gs pos="100000">
                <a:srgbClr val="000066"/>
              </a:gs>
            </a:gsLst>
            <a:path path="shape">
              <a:fillToRect l="50000" t="50000" r="50000" b="50000"/>
            </a:path>
            <a:tileRect/>
          </a:gradFill>
          <a:ln w="12700" cap="flat" cmpd="sng">
            <a:solidFill>
              <a:srgbClr val="002D86"/>
            </a:solidFill>
            <a:prstDash val="solid"/>
            <a:headEnd type="none" w="med" len="med"/>
            <a:tailEnd type="none" w="med" len="med"/>
          </a:ln>
          <a:effectLst>
            <a:outerShdw dist="35921" dir="2699999" algn="ctr" rotWithShape="0">
              <a:schemeClr val="tx2"/>
            </a:outerShdw>
          </a:effectLst>
        </p:spPr>
        <p:txBody>
          <a:bodyPr wrap="none" lIns="0" tIns="0" rIns="0" bIns="0" anchor="ctr"/>
          <a:lstStyle>
            <a:lvl1pPr>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a:t>
            </a:r>
            <a:endPar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3562" name="矩形 2062346"/>
          <p:cNvSpPr/>
          <p:nvPr/>
        </p:nvSpPr>
        <p:spPr>
          <a:xfrm>
            <a:off x="3922713" y="2457450"/>
            <a:ext cx="2379662" cy="45085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nSpc>
                <a:spcPct val="90000"/>
              </a:lnSpc>
              <a:spcBef>
                <a:spcPct val="0"/>
              </a:spcBef>
              <a:buClrTx/>
              <a:buSzTx/>
              <a:buFont typeface="Arial" panose="020B0604020202020204" pitchFamily="34" charset="0"/>
              <a:buNone/>
            </a:pPr>
            <a:r>
              <a:rPr lang="zh-CN" altLang="en-US" sz="2400" b="1" dirty="0">
                <a:solidFill>
                  <a:srgbClr val="FF0000"/>
                </a:solidFill>
                <a:ea typeface="华文楷体" panose="02010600040101010101" pitchFamily="2" charset="-122"/>
              </a:rPr>
              <a:t>嵌入式系统简介</a:t>
            </a:r>
            <a:endParaRPr lang="zh-CN" altLang="en-US" sz="2400" b="1" dirty="0">
              <a:solidFill>
                <a:srgbClr val="FF0000"/>
              </a:solidFill>
              <a:ea typeface="华文楷体" panose="02010600040101010101" pitchFamily="2" charset="-122"/>
            </a:endParaRPr>
          </a:p>
        </p:txBody>
      </p:sp>
      <p:sp>
        <p:nvSpPr>
          <p:cNvPr id="23563" name="矩形 2062347"/>
          <p:cNvSpPr/>
          <p:nvPr/>
        </p:nvSpPr>
        <p:spPr>
          <a:xfrm>
            <a:off x="4283075" y="3406775"/>
            <a:ext cx="2659063" cy="45085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nSpc>
                <a:spcPct val="90000"/>
              </a:lnSpc>
              <a:spcBef>
                <a:spcPct val="0"/>
              </a:spcBef>
              <a:buClrTx/>
              <a:buSzTx/>
              <a:buFont typeface="Arial" panose="020B0604020202020204" pitchFamily="34" charset="0"/>
              <a:buNone/>
            </a:pPr>
            <a:r>
              <a:rPr lang="zh-CN" altLang="en-US" sz="2400" b="1" dirty="0">
                <a:ea typeface="华文楷体" panose="02010600040101010101" pitchFamily="2" charset="-122"/>
              </a:rPr>
              <a:t>嵌入式系统工程师</a:t>
            </a:r>
            <a:endParaRPr lang="zh-CN" altLang="en-US" sz="2400" b="1" dirty="0">
              <a:ea typeface="华文楷体" panose="02010600040101010101" pitchFamily="2" charset="-122"/>
            </a:endParaRPr>
          </a:p>
        </p:txBody>
      </p:sp>
      <p:sp>
        <p:nvSpPr>
          <p:cNvPr id="23564" name="矩形 2062348"/>
          <p:cNvSpPr/>
          <p:nvPr/>
        </p:nvSpPr>
        <p:spPr>
          <a:xfrm>
            <a:off x="4151313" y="4435475"/>
            <a:ext cx="3321050" cy="45085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nSpc>
                <a:spcPct val="90000"/>
              </a:lnSpc>
              <a:spcBef>
                <a:spcPct val="0"/>
              </a:spcBef>
              <a:buClrTx/>
              <a:buSzTx/>
              <a:buFont typeface="Arial" panose="020B0604020202020204" pitchFamily="34" charset="0"/>
              <a:buNone/>
            </a:pPr>
            <a:r>
              <a:rPr lang="zh-CN" altLang="en-US" sz="2400" b="1" dirty="0">
                <a:ea typeface="华文楷体" panose="02010600040101010101" pitchFamily="2" charset="-122"/>
              </a:rPr>
              <a:t>嵌入式系统的典型应用</a:t>
            </a:r>
            <a:endParaRPr lang="zh-CN" altLang="en-US" sz="2400" b="1" dirty="0">
              <a:ea typeface="华文楷体" panose="02010600040101010101" pitchFamily="2" charset="-122"/>
            </a:endParaRPr>
          </a:p>
        </p:txBody>
      </p:sp>
    </p:spTree>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标题 1"/>
          <p:cNvSpPr>
            <a:spLocks noGrp="1"/>
          </p:cNvSpPr>
          <p:nvPr>
            <p:ph type="title"/>
          </p:nvPr>
        </p:nvSpPr>
        <p:spPr/>
        <p:txBody>
          <a:bodyPr vert="horz" wrap="square" lIns="91440" tIns="45720" rIns="91440" bIns="45720" anchor="b" anchorCtr="0"/>
          <a:p>
            <a:r>
              <a:rPr lang="zh-CN" altLang="en-US" dirty="0"/>
              <a:t>嵌入式系统工程师</a:t>
            </a:r>
            <a:endParaRPr lang="zh-CN" altLang="en-US" dirty="0"/>
          </a:p>
        </p:txBody>
      </p:sp>
      <p:sp>
        <p:nvSpPr>
          <p:cNvPr id="59395" name="内容占位符 2"/>
          <p:cNvSpPr>
            <a:spLocks noGrp="1"/>
          </p:cNvSpPr>
          <p:nvPr>
            <p:ph idx="1"/>
          </p:nvPr>
        </p:nvSpPr>
        <p:spPr/>
        <p:txBody>
          <a:bodyPr vert="horz" wrap="square" lIns="91440" tIns="45720" rIns="91440" bIns="45720" anchor="t" anchorCtr="0"/>
          <a:p>
            <a:r>
              <a:rPr lang="zh-CN" altLang="en-US" dirty="0"/>
              <a:t>主要是</a:t>
            </a:r>
            <a:r>
              <a:rPr lang="zh-CN" altLang="en-US" dirty="0">
                <a:solidFill>
                  <a:srgbClr val="FF0000"/>
                </a:solidFill>
              </a:rPr>
              <a:t>编写固件</a:t>
            </a:r>
            <a:r>
              <a:rPr lang="zh-CN" altLang="en-US" dirty="0"/>
              <a:t>，根据不同平台移植操作系统，根据应用场景来优化系统，需要熟悉整个操作系统组成与调度，对固件的稳定性高求很高，如果系统不稳定，驱动和应用也是白做的。</a:t>
            </a:r>
            <a:endParaRPr lang="en-US" altLang="zh-CN" dirty="0"/>
          </a:p>
          <a:p>
            <a:r>
              <a:rPr lang="zh-CN" altLang="en-US" dirty="0"/>
              <a:t>无论哪种语言，程序代码只是一个简单的工具，最后真正留下的只有原理、协议、框架、思维。</a:t>
            </a:r>
            <a:endParaRPr lang="zh-CN" altLang="en-US" dirty="0"/>
          </a:p>
        </p:txBody>
      </p:sp>
    </p:spTree>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标题 1"/>
          <p:cNvSpPr>
            <a:spLocks noGrp="1"/>
          </p:cNvSpPr>
          <p:nvPr>
            <p:ph type="title"/>
          </p:nvPr>
        </p:nvSpPr>
        <p:spPr/>
        <p:txBody>
          <a:bodyPr vert="horz" wrap="square" lIns="91440" tIns="45720" rIns="91440" bIns="45720" anchor="b" anchorCtr="0"/>
          <a:p>
            <a:r>
              <a:rPr lang="zh-CN" altLang="en-US" dirty="0"/>
              <a:t>嵌入式应用工程师</a:t>
            </a:r>
            <a:endParaRPr lang="zh-CN" altLang="en-US" dirty="0"/>
          </a:p>
        </p:txBody>
      </p:sp>
      <p:sp>
        <p:nvSpPr>
          <p:cNvPr id="60419" name="内容占位符 2"/>
          <p:cNvSpPr>
            <a:spLocks noGrp="1"/>
          </p:cNvSpPr>
          <p:nvPr>
            <p:ph idx="1"/>
          </p:nvPr>
        </p:nvSpPr>
        <p:spPr/>
        <p:txBody>
          <a:bodyPr vert="horz" wrap="square" lIns="91440" tIns="45720" rIns="91440" bIns="45720" anchor="t" anchorCtr="0"/>
          <a:p>
            <a:r>
              <a:rPr lang="zh-CN" altLang="en-US" dirty="0">
                <a:solidFill>
                  <a:srgbClr val="FF0000"/>
                </a:solidFill>
              </a:rPr>
              <a:t>编写业务逻辑程序</a:t>
            </a:r>
            <a:r>
              <a:rPr lang="zh-CN" altLang="en-US" dirty="0"/>
              <a:t>，调用驱动工程师提供的接口控制设备，所涉内容范围非常广。</a:t>
            </a:r>
            <a:endParaRPr lang="zh-CN" altLang="en-US" dirty="0"/>
          </a:p>
          <a:p>
            <a:r>
              <a:rPr lang="zh-CN" altLang="en-US" dirty="0"/>
              <a:t>主要使用</a:t>
            </a:r>
            <a:r>
              <a:rPr lang="en-US" altLang="zh-CN" dirty="0"/>
              <a:t>C</a:t>
            </a:r>
            <a:r>
              <a:rPr lang="zh-CN" altLang="en-US" dirty="0"/>
              <a:t>语言开发，但经常会涉及</a:t>
            </a:r>
            <a:r>
              <a:rPr lang="en-US" altLang="zh-CN" dirty="0"/>
              <a:t>C++</a:t>
            </a:r>
            <a:r>
              <a:rPr lang="zh-CN" altLang="en-US" dirty="0"/>
              <a:t>、</a:t>
            </a:r>
            <a:r>
              <a:rPr lang="en-US" altLang="zh-CN" dirty="0"/>
              <a:t>Java</a:t>
            </a:r>
            <a:r>
              <a:rPr lang="zh-CN" altLang="en-US" dirty="0"/>
              <a:t>、</a:t>
            </a:r>
            <a:r>
              <a:rPr lang="en-US" altLang="zh-CN" dirty="0"/>
              <a:t>python</a:t>
            </a:r>
            <a:r>
              <a:rPr lang="zh-CN" altLang="en-US" dirty="0"/>
              <a:t>、</a:t>
            </a:r>
            <a:r>
              <a:rPr lang="en-US" altLang="zh-CN" dirty="0"/>
              <a:t>JavaScript</a:t>
            </a:r>
            <a:r>
              <a:rPr lang="zh-CN" altLang="en-US" dirty="0"/>
              <a:t>、</a:t>
            </a:r>
            <a:r>
              <a:rPr lang="en-US" altLang="zh-CN" dirty="0"/>
              <a:t>PHP</a:t>
            </a:r>
            <a:r>
              <a:rPr lang="zh-CN" altLang="en-US" dirty="0"/>
              <a:t>等各类语言以及各种脚本语言、数据库、前端后台、各种通讯协议；</a:t>
            </a:r>
            <a:endParaRPr lang="zh-CN" altLang="en-US" dirty="0"/>
          </a:p>
          <a:p>
            <a:r>
              <a:rPr lang="zh-CN" altLang="en-US" dirty="0"/>
              <a:t>需要很强的学习能力，该职位是需求量最大的，一般</a:t>
            </a:r>
            <a:r>
              <a:rPr lang="en-US" altLang="zh-CN" dirty="0"/>
              <a:t>10</a:t>
            </a:r>
            <a:r>
              <a:rPr lang="zh-CN" altLang="en-US" dirty="0"/>
              <a:t>人的开发小组，驱动开发与系统开发与应用开发的比例是</a:t>
            </a:r>
            <a:r>
              <a:rPr lang="en-US" altLang="zh-CN" dirty="0"/>
              <a:t>1</a:t>
            </a:r>
            <a:r>
              <a:rPr lang="zh-CN" altLang="en-US" dirty="0"/>
              <a:t>：</a:t>
            </a:r>
            <a:r>
              <a:rPr lang="en-US" altLang="zh-CN" dirty="0"/>
              <a:t>2</a:t>
            </a:r>
            <a:r>
              <a:rPr lang="zh-CN" altLang="en-US" dirty="0"/>
              <a:t>：</a:t>
            </a:r>
            <a:r>
              <a:rPr lang="en-US" altLang="zh-CN" dirty="0"/>
              <a:t>7</a:t>
            </a:r>
            <a:r>
              <a:rPr lang="zh-CN" altLang="en-US" dirty="0"/>
              <a:t>。</a:t>
            </a:r>
            <a:endParaRPr lang="zh-CN" altLang="en-US" dirty="0"/>
          </a:p>
        </p:txBody>
      </p:sp>
    </p:spTree>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标题 1"/>
          <p:cNvSpPr>
            <a:spLocks noGrp="1"/>
          </p:cNvSpPr>
          <p:nvPr>
            <p:ph type="title"/>
          </p:nvPr>
        </p:nvSpPr>
        <p:spPr/>
        <p:txBody>
          <a:bodyPr vert="horz" wrap="square" lIns="91440" tIns="45720" rIns="91440" bIns="45720" anchor="b" anchorCtr="0"/>
          <a:p>
            <a:r>
              <a:rPr lang="zh-CN" altLang="en-US" dirty="0"/>
              <a:t>大公司的嵌入式工程师</a:t>
            </a:r>
            <a:endParaRPr lang="zh-CN" altLang="en-US" dirty="0"/>
          </a:p>
        </p:txBody>
      </p:sp>
      <p:sp>
        <p:nvSpPr>
          <p:cNvPr id="61443" name="内容占位符 2"/>
          <p:cNvSpPr>
            <a:spLocks noGrp="1"/>
          </p:cNvSpPr>
          <p:nvPr>
            <p:ph idx="1"/>
          </p:nvPr>
        </p:nvSpPr>
        <p:spPr/>
        <p:txBody>
          <a:bodyPr vert="horz" wrap="square" lIns="91440" tIns="45720" rIns="91440" bIns="45720" anchor="t" anchorCtr="0"/>
          <a:p>
            <a:r>
              <a:rPr lang="zh-CN" altLang="en-US" sz="2400" dirty="0"/>
              <a:t>大公司：大公司的特色是什么？答案：</a:t>
            </a:r>
            <a:r>
              <a:rPr lang="zh-CN" altLang="en-US" sz="2400" dirty="0">
                <a:solidFill>
                  <a:srgbClr val="FF0000"/>
                </a:solidFill>
              </a:rPr>
              <a:t>人多！</a:t>
            </a:r>
            <a:endParaRPr lang="en-US" altLang="zh-CN" sz="2400" dirty="0"/>
          </a:p>
          <a:p>
            <a:r>
              <a:rPr lang="zh-CN" altLang="en-US" sz="2400" dirty="0"/>
              <a:t>人多导致的后果是什么？答案：项目分工非常细，都遵循“术业有专攻”这一哲学道理；</a:t>
            </a:r>
            <a:endParaRPr lang="en-US" altLang="zh-CN" sz="2400" dirty="0"/>
          </a:p>
          <a:p>
            <a:r>
              <a:rPr lang="zh-CN" altLang="en-US" sz="2400" dirty="0"/>
              <a:t>例如职位是嵌入式驱动开发，那么大公司可能还会细分嵌入式显示屏驱动工程师、嵌入式音频驱动工程师、嵌入式电源驱动工程师等；</a:t>
            </a:r>
            <a:endParaRPr lang="zh-CN" altLang="en-US" sz="2400" dirty="0"/>
          </a:p>
          <a:p>
            <a:r>
              <a:rPr lang="zh-CN" altLang="en-US" sz="2400" dirty="0"/>
              <a:t>如果你分配到的是一个显示屏驱动项目，那么有可能你这一年内都是在开发显示屏驱动，一年后你将是显示屏驱动方面的一个小专家；做的东西都是很“精”的；</a:t>
            </a:r>
            <a:endParaRPr lang="zh-CN" altLang="en-US" sz="2400" dirty="0"/>
          </a:p>
          <a:p>
            <a:r>
              <a:rPr lang="zh-CN" altLang="en-US" sz="2400" dirty="0"/>
              <a:t>大公司的薪资水平和福利也是相当可观的，有完善的晋升路线，离职率一般不高。</a:t>
            </a:r>
            <a:endParaRPr lang="zh-CN" altLang="en-US" sz="2400" dirty="0"/>
          </a:p>
        </p:txBody>
      </p:sp>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标题 1"/>
          <p:cNvSpPr>
            <a:spLocks noGrp="1"/>
          </p:cNvSpPr>
          <p:nvPr>
            <p:ph type="title"/>
          </p:nvPr>
        </p:nvSpPr>
        <p:spPr/>
        <p:txBody>
          <a:bodyPr vert="horz" wrap="square" lIns="91440" tIns="45720" rIns="91440" bIns="45720" anchor="b" anchorCtr="0"/>
          <a:p>
            <a:r>
              <a:rPr lang="zh-CN" altLang="en-US" dirty="0"/>
              <a:t>小公司的嵌入式工程师</a:t>
            </a:r>
            <a:endParaRPr lang="zh-CN" altLang="en-US" dirty="0"/>
          </a:p>
        </p:txBody>
      </p:sp>
      <p:sp>
        <p:nvSpPr>
          <p:cNvPr id="62467" name="内容占位符 2"/>
          <p:cNvSpPr>
            <a:spLocks noGrp="1"/>
          </p:cNvSpPr>
          <p:nvPr>
            <p:ph idx="1"/>
          </p:nvPr>
        </p:nvSpPr>
        <p:spPr/>
        <p:txBody>
          <a:bodyPr vert="horz" wrap="square" lIns="91440" tIns="45720" rIns="91440" bIns="45720" anchor="t" anchorCtr="0"/>
          <a:p>
            <a:r>
              <a:rPr lang="zh-CN" altLang="en-US" sz="2200" dirty="0"/>
              <a:t>项目分工不明确，什么都得干，一般不会管你是嵌入式驱动工程师还是嵌入式应用工程师，前端、后台、服务器都得干，没学过就去学。</a:t>
            </a:r>
            <a:endParaRPr lang="en-US" altLang="zh-CN" sz="2200" dirty="0"/>
          </a:p>
          <a:p>
            <a:r>
              <a:rPr lang="zh-CN" altLang="en-US" sz="2200" dirty="0"/>
              <a:t>小公司还有一个特色就是：“节奏快”，大公司里面可能开展一个项目会花上几个月的时间或者更长，在小公司是不存在的，领导都是指望着你几天或者两三周完成。</a:t>
            </a:r>
            <a:endParaRPr lang="en-US" altLang="zh-CN" sz="2200" dirty="0"/>
          </a:p>
          <a:p>
            <a:r>
              <a:rPr lang="zh-CN" altLang="en-US" sz="2200" dirty="0"/>
              <a:t>在小公司你可以得到飞速的进步，很强的综合性技能，前提是比人家花出更多的时间，把每一个项目理解清楚。坚持下来，两年后必能独当一面。</a:t>
            </a:r>
            <a:endParaRPr lang="zh-CN" altLang="en-US" sz="2200" dirty="0"/>
          </a:p>
          <a:p>
            <a:r>
              <a:rPr lang="zh-CN" altLang="en-US" sz="2200" dirty="0"/>
              <a:t>小公司提供给应届生的薪资水平相对与到大公司来说要低，其福利不完善和晋升路线也一般比较模糊，所以小公司的离职率会比较高。</a:t>
            </a:r>
            <a:endParaRPr lang="zh-CN" altLang="en-US" sz="2200" dirty="0"/>
          </a:p>
        </p:txBody>
      </p:sp>
    </p:spTree>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标题 1"/>
          <p:cNvSpPr>
            <a:spLocks noGrp="1"/>
          </p:cNvSpPr>
          <p:nvPr>
            <p:ph type="title"/>
          </p:nvPr>
        </p:nvSpPr>
        <p:spPr/>
        <p:txBody>
          <a:bodyPr vert="horz" wrap="square" lIns="91440" tIns="45720" rIns="91440" bIns="45720" anchor="b" anchorCtr="0"/>
          <a:p>
            <a:r>
              <a:rPr lang="zh-CN" altLang="en-US" dirty="0"/>
              <a:t>嵌入式发展前景与当今状况</a:t>
            </a:r>
            <a:endParaRPr lang="zh-CN" altLang="en-US" dirty="0"/>
          </a:p>
        </p:txBody>
      </p:sp>
      <p:sp>
        <p:nvSpPr>
          <p:cNvPr id="63491" name="内容占位符 2"/>
          <p:cNvSpPr>
            <a:spLocks noGrp="1"/>
          </p:cNvSpPr>
          <p:nvPr>
            <p:ph idx="1"/>
          </p:nvPr>
        </p:nvSpPr>
        <p:spPr/>
        <p:txBody>
          <a:bodyPr vert="horz" wrap="square" lIns="91440" tIns="45720" rIns="91440" bIns="45720" anchor="t" anchorCtr="0"/>
          <a:p>
            <a:r>
              <a:rPr lang="zh-CN" altLang="en-US" sz="2400" dirty="0"/>
              <a:t>目前的嵌入式开发更倾向于智能化，也就是我们所说的智能硬件（硬件</a:t>
            </a:r>
            <a:r>
              <a:rPr lang="en-US" altLang="zh-CN" sz="2400" dirty="0"/>
              <a:t>+</a:t>
            </a:r>
            <a:r>
              <a:rPr lang="zh-CN" altLang="en-US" sz="2400" dirty="0"/>
              <a:t>软件）；</a:t>
            </a:r>
            <a:endParaRPr lang="zh-CN" altLang="en-US" sz="2400" dirty="0"/>
          </a:p>
          <a:p>
            <a:r>
              <a:rPr lang="zh-CN" altLang="en-US" sz="2400" dirty="0"/>
              <a:t>嵌入式产品的一个发展趋势是更倾向与自动化控制和人机交互，而不是强调“算法”这一块，要区分你仅仅是一名嵌入式工程师而不是算法工程师，“深度学习”、“神经网络”都不需要深入理解，那是研究生、博士生做的，并不是说你的能力不足，而是“术业有专攻”，这并不是一名嵌入式工程师的工作量，你需要做的仅仅是与他们的“云端大脑”进行对接，调用他们</a:t>
            </a:r>
            <a:r>
              <a:rPr lang="en-US" altLang="zh-CN" sz="2400" dirty="0"/>
              <a:t>API</a:t>
            </a:r>
            <a:r>
              <a:rPr lang="zh-CN" altLang="en-US" sz="2400" dirty="0"/>
              <a:t>就完事了。</a:t>
            </a:r>
            <a:endParaRPr lang="zh-CN" altLang="en-US" sz="2400" dirty="0"/>
          </a:p>
        </p:txBody>
      </p:sp>
    </p:spTree>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标题 1"/>
          <p:cNvSpPr>
            <a:spLocks noGrp="1"/>
          </p:cNvSpPr>
          <p:nvPr>
            <p:ph type="title"/>
          </p:nvPr>
        </p:nvSpPr>
        <p:spPr/>
        <p:txBody>
          <a:bodyPr vert="horz" wrap="square" lIns="91440" tIns="45720" rIns="91440" bIns="45720" anchor="b" anchorCtr="0"/>
          <a:p>
            <a:endParaRPr lang="zh-CN" altLang="en-US" dirty="0"/>
          </a:p>
        </p:txBody>
      </p:sp>
      <p:sp>
        <p:nvSpPr>
          <p:cNvPr id="64515" name="内容占位符 2"/>
          <p:cNvSpPr>
            <a:spLocks noGrp="1"/>
          </p:cNvSpPr>
          <p:nvPr>
            <p:ph idx="1"/>
          </p:nvPr>
        </p:nvSpPr>
        <p:spPr/>
        <p:txBody>
          <a:bodyPr vert="horz" wrap="square" lIns="91440" tIns="45720" rIns="91440" bIns="45720" anchor="t" anchorCtr="0"/>
          <a:p>
            <a:r>
              <a:rPr lang="zh-CN" altLang="en-US" sz="2000" dirty="0"/>
              <a:t>由于人工智能、深度学习、神经网络、区块链、大数据等先进学科的崛起，很多人都产生质疑：“嵌入式还有发展前景吗”？这个问题我在这里可以很肯定地告诉你：“嵌入式有很好的发展前景，前沿嵌入式技术即将崛起，或者说已经崛起”。</a:t>
            </a:r>
            <a:endParaRPr lang="en-US" altLang="zh-CN" sz="2000" dirty="0"/>
          </a:p>
          <a:p>
            <a:r>
              <a:rPr lang="zh-CN" altLang="en-US" sz="2000" dirty="0"/>
              <a:t>人工智能、大数据这些学科会给嵌入式带来冲击，就目前来看，大学生更倾向与</a:t>
            </a:r>
            <a:r>
              <a:rPr lang="en-US" altLang="zh-CN" sz="2000" dirty="0"/>
              <a:t>python</a:t>
            </a:r>
            <a:r>
              <a:rPr lang="zh-CN" altLang="en-US" sz="2000" dirty="0"/>
              <a:t>编程语言、机器学习这一块，而嵌入式学者的确比往年有所下降，但学者少了并不代表他的需求就少了，并不代表他的薪资水平下降了，目前的一个嵌入式技术更倾向于与智能学科相结合的趋势；</a:t>
            </a:r>
            <a:endParaRPr lang="zh-CN" altLang="en-US" sz="2000" dirty="0"/>
          </a:p>
          <a:p>
            <a:r>
              <a:rPr lang="zh-CN" altLang="en-US" sz="2000" dirty="0"/>
              <a:t>以百度机器人为例，机器人的核心是大脑，即是“数据和算法”，但机器人大脑想机器人身躯能够像人类一样活动，能说会道，行走自如，那么就必须得依靠嵌入式技术，这就是我所说的嵌入式</a:t>
            </a:r>
            <a:r>
              <a:rPr lang="en-US" altLang="zh-CN" sz="2000" dirty="0"/>
              <a:t>+</a:t>
            </a:r>
            <a:r>
              <a:rPr lang="zh-CN" altLang="en-US" sz="2000" dirty="0"/>
              <a:t>智能学科应用</a:t>
            </a:r>
            <a:r>
              <a:rPr lang="en-US" altLang="zh-CN" sz="2000" dirty="0"/>
              <a:t>.</a:t>
            </a:r>
            <a:endParaRPr lang="en-US" altLang="zh-CN" sz="2000" dirty="0"/>
          </a:p>
          <a:p>
            <a:r>
              <a:rPr lang="zh-CN" altLang="en-US" sz="2000" dirty="0"/>
              <a:t>从长久来看，嵌入式只会越来越火，智能学科的崛起必定带动新型的嵌入式技术发展。</a:t>
            </a:r>
            <a:endParaRPr lang="zh-CN" altLang="en-US" sz="2000" dirty="0"/>
          </a:p>
        </p:txBody>
      </p:sp>
    </p:spTree>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标题 1"/>
          <p:cNvSpPr>
            <a:spLocks noGrp="1"/>
          </p:cNvSpPr>
          <p:nvPr>
            <p:ph type="title"/>
          </p:nvPr>
        </p:nvSpPr>
        <p:spPr/>
        <p:txBody>
          <a:bodyPr vert="horz" wrap="square" lIns="91440" tIns="45720" rIns="91440" bIns="45720" anchor="b" anchorCtr="0"/>
          <a:p>
            <a:r>
              <a:rPr lang="zh-CN" altLang="en-US" sz="3600" dirty="0"/>
              <a:t>展望人工智能带动前沿嵌入式技术</a:t>
            </a:r>
            <a:endParaRPr lang="zh-CN" altLang="en-US" sz="3600" dirty="0"/>
          </a:p>
        </p:txBody>
      </p:sp>
      <p:sp>
        <p:nvSpPr>
          <p:cNvPr id="66563" name="内容占位符 2"/>
          <p:cNvSpPr>
            <a:spLocks noGrp="1"/>
          </p:cNvSpPr>
          <p:nvPr>
            <p:ph idx="1"/>
          </p:nvPr>
        </p:nvSpPr>
        <p:spPr/>
        <p:txBody>
          <a:bodyPr vert="horz" wrap="square" lIns="91440" tIns="45720" rIns="91440" bIns="45720" anchor="t" anchorCtr="0"/>
          <a:p>
            <a:r>
              <a:rPr lang="zh-CN" altLang="en-US" sz="2800" dirty="0"/>
              <a:t>人工智能给嵌入式带来的冲击，是福也是祸，人工智能实现智能化无处不依赖嵌入式技术，人工智能学科在不知不觉中带动嵌入式技术革新，从一系列智能产品，包括无人机、智能音响、机器人控制、城市天眼系统、智能家具、自动驾驶汽车、扫地机器人、小米手环等等，都依靠嵌入式技术来实现。</a:t>
            </a:r>
            <a:endParaRPr lang="zh-CN" altLang="en-US" sz="2800" dirty="0"/>
          </a:p>
          <a:p>
            <a:r>
              <a:rPr lang="zh-CN" altLang="en-US" sz="2800" dirty="0"/>
              <a:t>人工智能越是想向人类表达他的智能水平，越是要依靠嵌入式技术，所以前沿嵌入式技术更倾向于嵌入式</a:t>
            </a:r>
            <a:r>
              <a:rPr lang="en-US" altLang="zh-CN" sz="2800" dirty="0"/>
              <a:t>+</a:t>
            </a:r>
            <a:r>
              <a:rPr lang="zh-CN" altLang="en-US" sz="2800" dirty="0"/>
              <a:t>智能学科的发展，当智能学科真正崛起，嵌入式必定又是一次浪潮与技术革新。</a:t>
            </a:r>
            <a:endParaRPr lang="zh-CN" altLang="en-US" sz="2800" dirty="0"/>
          </a:p>
        </p:txBody>
      </p:sp>
    </p:spTree>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矩形 2062337"/>
          <p:cNvSpPr/>
          <p:nvPr/>
        </p:nvSpPr>
        <p:spPr>
          <a:xfrm>
            <a:off x="533400" y="325438"/>
            <a:ext cx="8077200" cy="72390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254000" lvl="0" indent="-254000" algn="ctr" defTabSz="678180">
              <a:lnSpc>
                <a:spcPct val="90000"/>
              </a:lnSpc>
              <a:spcBef>
                <a:spcPct val="50000"/>
              </a:spcBef>
              <a:buClrTx/>
              <a:buSzPct val="75000"/>
              <a:buFont typeface="Arial" panose="020B0604020202020204" pitchFamily="34" charset="0"/>
              <a:buNone/>
            </a:pPr>
            <a:r>
              <a:rPr lang="zh-CN" altLang="en-US" sz="4400" dirty="0">
                <a:latin typeface="Times New Roman" panose="02020603050405020304" pitchFamily="18" charset="0"/>
                <a:ea typeface="黑体" panose="02010609060101010101" pitchFamily="49" charset="-122"/>
              </a:rPr>
              <a:t>主要内容</a:t>
            </a:r>
            <a:endParaRPr lang="zh-CN" altLang="en-US" sz="4400" dirty="0">
              <a:latin typeface="黑体" panose="02010609060101010101" pitchFamily="49" charset="-122"/>
              <a:ea typeface="黑体" panose="02010609060101010101" pitchFamily="49" charset="-122"/>
              <a:sym typeface="Symbol" panose="05050102010706020507" pitchFamily="18" charset="2"/>
            </a:endParaRPr>
          </a:p>
        </p:txBody>
      </p:sp>
      <p:sp>
        <p:nvSpPr>
          <p:cNvPr id="67587" name="矩形 2062338"/>
          <p:cNvSpPr/>
          <p:nvPr/>
        </p:nvSpPr>
        <p:spPr>
          <a:xfrm>
            <a:off x="0" y="0"/>
            <a:ext cx="9144000" cy="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b="1" dirty="0">
              <a:latin typeface="Times New Roman" panose="02020603050405020304" pitchFamily="18" charset="0"/>
            </a:endParaRPr>
          </a:p>
        </p:txBody>
      </p:sp>
      <p:sp>
        <p:nvSpPr>
          <p:cNvPr id="67588" name="矩形 2062339"/>
          <p:cNvSpPr/>
          <p:nvPr/>
        </p:nvSpPr>
        <p:spPr>
          <a:xfrm>
            <a:off x="0" y="0"/>
            <a:ext cx="9144000" cy="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b="1" dirty="0">
              <a:latin typeface="Times New Roman" panose="02020603050405020304" pitchFamily="18" charset="0"/>
            </a:endParaRPr>
          </a:p>
        </p:txBody>
      </p:sp>
      <p:pic>
        <p:nvPicPr>
          <p:cNvPr id="67589" name="图片 2062340" descr="TurbineAgenda"/>
          <p:cNvPicPr>
            <a:picLocks noChangeAspect="1"/>
          </p:cNvPicPr>
          <p:nvPr/>
        </p:nvPicPr>
        <p:blipFill>
          <a:blip r:embed="rId1"/>
          <a:srcRect l="6398"/>
          <a:stretch>
            <a:fillRect/>
          </a:stretch>
        </p:blipFill>
        <p:spPr>
          <a:xfrm>
            <a:off x="38100" y="1960563"/>
            <a:ext cx="3238500" cy="3724275"/>
          </a:xfrm>
          <a:prstGeom prst="rect">
            <a:avLst/>
          </a:prstGeom>
          <a:noFill/>
          <a:ln w="9525">
            <a:noFill/>
          </a:ln>
        </p:spPr>
      </p:pic>
      <p:sp>
        <p:nvSpPr>
          <p:cNvPr id="67590" name="任意多边形 2062341"/>
          <p:cNvSpPr/>
          <p:nvPr/>
        </p:nvSpPr>
        <p:spPr>
          <a:xfrm>
            <a:off x="1633538" y="1687513"/>
            <a:ext cx="2251075" cy="4478337"/>
          </a:xfrm>
          <a:custGeom>
            <a:avLst/>
            <a:gdLst/>
            <a:ahLst/>
            <a:cxnLst>
              <a:cxn ang="0">
                <a:pos x="2147483646" y="0"/>
              </a:cxn>
              <a:cxn ang="0">
                <a:pos x="2147483646" y="2147483646"/>
              </a:cxn>
              <a:cxn ang="0">
                <a:pos x="2147483646" y="2147483646"/>
              </a:cxn>
              <a:cxn ang="0">
                <a:pos x="2147483646" y="0"/>
              </a:cxn>
              <a:cxn ang="0">
                <a:pos x="2147483646" y="2147483646"/>
              </a:cxn>
              <a:cxn ang="0">
                <a:pos x="2147483646" y="2147483646"/>
              </a:cxn>
              <a:cxn ang="0">
                <a:pos x="0" y="2147483646"/>
              </a:cxn>
            </a:cxnLst>
            <a:pathLst>
              <a:path w="21600" h="42956" fill="none">
                <a:moveTo>
                  <a:pt x="1655" y="0"/>
                </a:moveTo>
                <a:cubicBezTo>
                  <a:pt x="12815" y="849"/>
                  <a:pt x="21600" y="10167"/>
                  <a:pt x="21600" y="21537"/>
                </a:cubicBezTo>
                <a:cubicBezTo>
                  <a:pt x="21600" y="32523"/>
                  <a:pt x="13398" y="41594"/>
                  <a:pt x="2790" y="42958"/>
                </a:cubicBezTo>
              </a:path>
              <a:path w="21600" h="42956" stroke="0">
                <a:moveTo>
                  <a:pt x="1655" y="0"/>
                </a:moveTo>
                <a:cubicBezTo>
                  <a:pt x="12815" y="849"/>
                  <a:pt x="21600" y="10167"/>
                  <a:pt x="21600" y="21537"/>
                </a:cubicBezTo>
                <a:cubicBezTo>
                  <a:pt x="21600" y="32523"/>
                  <a:pt x="13398" y="41594"/>
                  <a:pt x="2790" y="42958"/>
                </a:cubicBezTo>
                <a:lnTo>
                  <a:pt x="0" y="21536"/>
                </a:lnTo>
                <a:lnTo>
                  <a:pt x="1655" y="0"/>
                </a:lnTo>
                <a:close/>
              </a:path>
            </a:pathLst>
          </a:custGeom>
          <a:noFill/>
          <a:ln w="28575" cap="flat" cmpd="sng">
            <a:solidFill>
              <a:schemeClr val="hlink">
                <a:alpha val="100000"/>
              </a:schemeClr>
            </a:solidFill>
            <a:prstDash val="sysDot"/>
            <a:round/>
            <a:headEnd type="none" w="med" len="med"/>
            <a:tailEnd type="none" w="med" len="med"/>
          </a:ln>
        </p:spPr>
        <p:txBody>
          <a:bodyPr/>
          <a:p>
            <a:endParaRPr lang="zh-CN" altLang="en-US"/>
          </a:p>
        </p:txBody>
      </p:sp>
      <p:sp>
        <p:nvSpPr>
          <p:cNvPr id="2062343" name="椭圆 2062342"/>
          <p:cNvSpPr>
            <a:spLocks noChangeAspect="1"/>
          </p:cNvSpPr>
          <p:nvPr/>
        </p:nvSpPr>
        <p:spPr>
          <a:xfrm>
            <a:off x="3302000" y="2455863"/>
            <a:ext cx="444500" cy="444500"/>
          </a:xfrm>
          <a:prstGeom prst="ellipse">
            <a:avLst/>
          </a:prstGeom>
          <a:gradFill rotWithShape="0">
            <a:gsLst>
              <a:gs pos="0">
                <a:srgbClr val="000066">
                  <a:gamma/>
                  <a:tint val="0"/>
                  <a:invGamma/>
                </a:srgbClr>
              </a:gs>
              <a:gs pos="100000">
                <a:srgbClr val="000066"/>
              </a:gs>
            </a:gsLst>
            <a:path path="shape">
              <a:fillToRect l="50000" t="50000" r="50000" b="50000"/>
            </a:path>
            <a:tileRect/>
          </a:gradFill>
          <a:ln w="12700" cap="flat" cmpd="sng">
            <a:solidFill>
              <a:srgbClr val="002D86"/>
            </a:solidFill>
            <a:prstDash val="solid"/>
            <a:headEnd type="none" w="med" len="med"/>
            <a:tailEnd type="none" w="med" len="med"/>
          </a:ln>
          <a:effectLst>
            <a:outerShdw dist="35921" dir="2699999" algn="ctr" rotWithShape="0">
              <a:schemeClr val="tx2"/>
            </a:outerShdw>
          </a:effectLst>
        </p:spPr>
        <p:txBody>
          <a:bodyPr wrap="none" lIns="0" tIns="0" rIns="0" bIns="0" anchor="ctr"/>
          <a:lstStyle>
            <a:lvl1pPr>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a:t>
            </a:r>
            <a:endPar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62344" name="椭圆 2062343"/>
          <p:cNvSpPr>
            <a:spLocks noChangeAspect="1"/>
          </p:cNvSpPr>
          <p:nvPr/>
        </p:nvSpPr>
        <p:spPr>
          <a:xfrm>
            <a:off x="3562350" y="4370388"/>
            <a:ext cx="444500" cy="444500"/>
          </a:xfrm>
          <a:prstGeom prst="ellipse">
            <a:avLst/>
          </a:prstGeom>
          <a:gradFill rotWithShape="0">
            <a:gsLst>
              <a:gs pos="0">
                <a:srgbClr val="000066">
                  <a:gamma/>
                  <a:tint val="0"/>
                  <a:invGamma/>
                </a:srgbClr>
              </a:gs>
              <a:gs pos="100000">
                <a:srgbClr val="000066"/>
              </a:gs>
            </a:gsLst>
            <a:path path="shape">
              <a:fillToRect l="50000" t="50000" r="50000" b="50000"/>
            </a:path>
            <a:tileRect/>
          </a:gradFill>
          <a:ln w="12700" cap="flat" cmpd="sng">
            <a:solidFill>
              <a:srgbClr val="002D86"/>
            </a:solidFill>
            <a:prstDash val="solid"/>
            <a:headEnd type="none" w="med" len="med"/>
            <a:tailEnd type="none" w="med" len="med"/>
          </a:ln>
          <a:effectLst>
            <a:outerShdw dist="35921" dir="2699999" algn="ctr" rotWithShape="0">
              <a:schemeClr val="tx2"/>
            </a:outerShdw>
          </a:effectLst>
        </p:spPr>
        <p:txBody>
          <a:bodyPr wrap="none" lIns="0" tIns="0" rIns="0" bIns="0" anchor="ctr"/>
          <a:lstStyle>
            <a:lvl1pPr>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a:t>
            </a:r>
            <a:endPar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62345" name="椭圆 2062344"/>
          <p:cNvSpPr>
            <a:spLocks noChangeAspect="1"/>
          </p:cNvSpPr>
          <p:nvPr/>
        </p:nvSpPr>
        <p:spPr>
          <a:xfrm>
            <a:off x="3671888" y="3406775"/>
            <a:ext cx="444500" cy="444500"/>
          </a:xfrm>
          <a:prstGeom prst="ellipse">
            <a:avLst/>
          </a:prstGeom>
          <a:gradFill rotWithShape="0">
            <a:gsLst>
              <a:gs pos="0">
                <a:srgbClr val="000066">
                  <a:gamma/>
                  <a:tint val="0"/>
                  <a:invGamma/>
                </a:srgbClr>
              </a:gs>
              <a:gs pos="100000">
                <a:srgbClr val="000066"/>
              </a:gs>
            </a:gsLst>
            <a:path path="shape">
              <a:fillToRect l="50000" t="50000" r="50000" b="50000"/>
            </a:path>
            <a:tileRect/>
          </a:gradFill>
          <a:ln w="12700" cap="flat" cmpd="sng">
            <a:solidFill>
              <a:srgbClr val="002D86"/>
            </a:solidFill>
            <a:prstDash val="solid"/>
            <a:headEnd type="none" w="med" len="med"/>
            <a:tailEnd type="none" w="med" len="med"/>
          </a:ln>
          <a:effectLst>
            <a:outerShdw dist="35921" dir="2699999" algn="ctr" rotWithShape="0">
              <a:schemeClr val="tx2"/>
            </a:outerShdw>
          </a:effectLst>
        </p:spPr>
        <p:txBody>
          <a:bodyPr wrap="none" lIns="0" tIns="0" rIns="0" bIns="0" anchor="ctr"/>
          <a:lstStyle>
            <a:lvl1pPr>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a:t>
            </a:r>
            <a:endParaRPr kumimoji="0" lang="zh-CN" altLang="zh-CN" sz="2400" b="1" i="0" u="none" strike="noStrike" kern="1200" cap="none" spc="0" normalizeH="0" baseline="0" noProof="1">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7594" name="矩形 2062346"/>
          <p:cNvSpPr/>
          <p:nvPr/>
        </p:nvSpPr>
        <p:spPr>
          <a:xfrm>
            <a:off x="3922713" y="2457450"/>
            <a:ext cx="2379662" cy="45085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nSpc>
                <a:spcPct val="90000"/>
              </a:lnSpc>
              <a:spcBef>
                <a:spcPct val="0"/>
              </a:spcBef>
              <a:buClrTx/>
              <a:buSzTx/>
              <a:buFont typeface="Arial" panose="020B0604020202020204" pitchFamily="34" charset="0"/>
              <a:buNone/>
            </a:pPr>
            <a:r>
              <a:rPr lang="zh-CN" altLang="en-US" sz="2400" b="1" dirty="0">
                <a:ea typeface="华文楷体" panose="02010600040101010101" pitchFamily="2" charset="-122"/>
              </a:rPr>
              <a:t>嵌入式系统简介</a:t>
            </a:r>
            <a:endParaRPr lang="zh-CN" altLang="en-US" sz="2400" b="1" dirty="0">
              <a:ea typeface="华文楷体" panose="02010600040101010101" pitchFamily="2" charset="-122"/>
            </a:endParaRPr>
          </a:p>
        </p:txBody>
      </p:sp>
      <p:sp>
        <p:nvSpPr>
          <p:cNvPr id="67595" name="矩形 2062347"/>
          <p:cNvSpPr/>
          <p:nvPr/>
        </p:nvSpPr>
        <p:spPr>
          <a:xfrm>
            <a:off x="4283075" y="3406775"/>
            <a:ext cx="2659063" cy="45085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nSpc>
                <a:spcPct val="90000"/>
              </a:lnSpc>
              <a:spcBef>
                <a:spcPct val="0"/>
              </a:spcBef>
              <a:buClrTx/>
              <a:buSzTx/>
              <a:buFont typeface="Arial" panose="020B0604020202020204" pitchFamily="34" charset="0"/>
              <a:buNone/>
            </a:pPr>
            <a:r>
              <a:rPr lang="zh-CN" altLang="en-US" sz="2400" b="1" dirty="0">
                <a:ea typeface="华文楷体" panose="02010600040101010101" pitchFamily="2" charset="-122"/>
              </a:rPr>
              <a:t>嵌入式系统工程师</a:t>
            </a:r>
            <a:endParaRPr lang="zh-CN" altLang="en-US" sz="2400" b="1" dirty="0">
              <a:ea typeface="华文楷体" panose="02010600040101010101" pitchFamily="2" charset="-122"/>
            </a:endParaRPr>
          </a:p>
        </p:txBody>
      </p:sp>
      <p:sp>
        <p:nvSpPr>
          <p:cNvPr id="67596" name="矩形 2062348"/>
          <p:cNvSpPr/>
          <p:nvPr/>
        </p:nvSpPr>
        <p:spPr>
          <a:xfrm>
            <a:off x="4151313" y="4435475"/>
            <a:ext cx="3321050" cy="45085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nSpc>
                <a:spcPct val="90000"/>
              </a:lnSpc>
              <a:spcBef>
                <a:spcPct val="0"/>
              </a:spcBef>
              <a:buClrTx/>
              <a:buSzTx/>
              <a:buFont typeface="Arial" panose="020B0604020202020204" pitchFamily="34" charset="0"/>
              <a:buNone/>
            </a:pPr>
            <a:r>
              <a:rPr lang="zh-CN" altLang="en-US" sz="2400" b="1" dirty="0">
                <a:solidFill>
                  <a:srgbClr val="FF0000"/>
                </a:solidFill>
                <a:ea typeface="华文楷体" panose="02010600040101010101" pitchFamily="2" charset="-122"/>
              </a:rPr>
              <a:t>嵌入式系统的典型应用</a:t>
            </a:r>
            <a:endParaRPr lang="zh-CN" altLang="en-US" sz="2400" b="1" dirty="0">
              <a:solidFill>
                <a:srgbClr val="FF0000"/>
              </a:solidFill>
              <a:ea typeface="华文楷体" panose="02010600040101010101" pitchFamily="2" charset="-122"/>
            </a:endParaRPr>
          </a:p>
        </p:txBody>
      </p:sp>
    </p:spTree>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标题 1928193"/>
          <p:cNvSpPr>
            <a:spLocks noGrp="1"/>
          </p:cNvSpPr>
          <p:nvPr>
            <p:ph type="title"/>
          </p:nvPr>
        </p:nvSpPr>
        <p:spPr>
          <a:xfrm>
            <a:off x="419100" y="228600"/>
            <a:ext cx="8515350" cy="790575"/>
          </a:xfrm>
        </p:spPr>
        <p:txBody>
          <a:bodyPr vert="horz" wrap="square" lIns="82550" tIns="41275" rIns="82550" bIns="41275" anchor="t" anchorCtr="0"/>
          <a:p>
            <a:pPr eaLnBrk="1" hangingPunct="1"/>
            <a:r>
              <a:rPr lang="zh-CN" altLang="en-US" dirty="0">
                <a:latin typeface="黑体" panose="02010609060101010101" pitchFamily="49" charset="-122"/>
              </a:rPr>
              <a:t>嵌入式系统的应用领域</a:t>
            </a:r>
            <a:endParaRPr lang="zh-CN" altLang="en-US" dirty="0">
              <a:latin typeface="黑体" panose="02010609060101010101" pitchFamily="49" charset="-122"/>
            </a:endParaRPr>
          </a:p>
        </p:txBody>
      </p:sp>
      <p:sp>
        <p:nvSpPr>
          <p:cNvPr id="68611" name="椭圆 1928194"/>
          <p:cNvSpPr/>
          <p:nvPr/>
        </p:nvSpPr>
        <p:spPr>
          <a:xfrm>
            <a:off x="3321050" y="3341688"/>
            <a:ext cx="2571750" cy="1333500"/>
          </a:xfrm>
          <a:prstGeom prst="ellipse">
            <a:avLst/>
          </a:prstGeom>
          <a:solidFill>
            <a:schemeClr val="accent1"/>
          </a:solidFill>
          <a:ln w="25400" cap="flat" cmpd="sng">
            <a:solidFill>
              <a:srgbClr val="FF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solidFill>
                  <a:srgbClr val="000066"/>
                </a:solidFill>
                <a:latin typeface="Times New Roman" panose="02020603050405020304" pitchFamily="18" charset="0"/>
                <a:ea typeface="楷体_GB2312" pitchFamily="49" charset="-122"/>
              </a:rPr>
              <a:t>嵌入式应用</a:t>
            </a:r>
            <a:endParaRPr lang="zh-CN" altLang="en-US" sz="2800" b="1" dirty="0">
              <a:solidFill>
                <a:srgbClr val="000066"/>
              </a:solidFill>
              <a:latin typeface="Times New Roman" panose="02020603050405020304" pitchFamily="18" charset="0"/>
              <a:ea typeface="楷体_GB2312" pitchFamily="49" charset="-122"/>
            </a:endParaRPr>
          </a:p>
        </p:txBody>
      </p:sp>
      <p:sp>
        <p:nvSpPr>
          <p:cNvPr id="68612" name="矩形 1928195"/>
          <p:cNvSpPr/>
          <p:nvPr/>
        </p:nvSpPr>
        <p:spPr>
          <a:xfrm>
            <a:off x="6635750" y="2436813"/>
            <a:ext cx="1371600" cy="533400"/>
          </a:xfrm>
          <a:prstGeom prst="rect">
            <a:avLst/>
          </a:prstGeom>
          <a:noFill/>
          <a:ln w="25400"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solidFill>
                  <a:srgbClr val="000066"/>
                </a:solidFill>
                <a:latin typeface="Times New Roman" panose="02020603050405020304" pitchFamily="18" charset="0"/>
                <a:ea typeface="楷体_GB2312" pitchFamily="49" charset="-122"/>
              </a:rPr>
              <a:t>信息家电</a:t>
            </a:r>
            <a:endParaRPr lang="zh-CN" altLang="en-US" sz="2400" b="1" dirty="0">
              <a:solidFill>
                <a:srgbClr val="000066"/>
              </a:solidFill>
              <a:latin typeface="Times New Roman" panose="02020603050405020304" pitchFamily="18" charset="0"/>
              <a:ea typeface="楷体_GB2312" pitchFamily="49" charset="-122"/>
            </a:endParaRPr>
          </a:p>
        </p:txBody>
      </p:sp>
      <p:sp>
        <p:nvSpPr>
          <p:cNvPr id="68613" name="矩形 1928196"/>
          <p:cNvSpPr/>
          <p:nvPr/>
        </p:nvSpPr>
        <p:spPr>
          <a:xfrm>
            <a:off x="6662738" y="3168650"/>
            <a:ext cx="1295400" cy="571500"/>
          </a:xfrm>
          <a:prstGeom prst="rect">
            <a:avLst/>
          </a:prstGeom>
          <a:noFill/>
          <a:ln w="25400"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solidFill>
                  <a:srgbClr val="000066"/>
                </a:solidFill>
                <a:latin typeface="Times New Roman" panose="02020603050405020304" pitchFamily="18" charset="0"/>
                <a:ea typeface="楷体_GB2312" pitchFamily="49" charset="-122"/>
              </a:rPr>
              <a:t>智能玩具</a:t>
            </a:r>
            <a:endParaRPr lang="zh-CN" altLang="en-US" sz="2400" b="1" dirty="0">
              <a:solidFill>
                <a:srgbClr val="000066"/>
              </a:solidFill>
              <a:latin typeface="Times New Roman" panose="02020603050405020304" pitchFamily="18" charset="0"/>
              <a:ea typeface="楷体_GB2312" pitchFamily="49" charset="-122"/>
            </a:endParaRPr>
          </a:p>
        </p:txBody>
      </p:sp>
      <p:sp>
        <p:nvSpPr>
          <p:cNvPr id="68614" name="矩形 1928197"/>
          <p:cNvSpPr/>
          <p:nvPr/>
        </p:nvSpPr>
        <p:spPr>
          <a:xfrm>
            <a:off x="4003675" y="2052638"/>
            <a:ext cx="1295400" cy="571500"/>
          </a:xfrm>
          <a:prstGeom prst="rect">
            <a:avLst/>
          </a:prstGeom>
          <a:noFill/>
          <a:ln w="25400"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solidFill>
                  <a:srgbClr val="000066"/>
                </a:solidFill>
                <a:latin typeface="Times New Roman" panose="02020603050405020304" pitchFamily="18" charset="0"/>
                <a:ea typeface="楷体_GB2312" pitchFamily="49" charset="-122"/>
              </a:rPr>
              <a:t>军事电子</a:t>
            </a:r>
            <a:endParaRPr lang="zh-CN" altLang="en-US" sz="2400" b="1" dirty="0">
              <a:solidFill>
                <a:srgbClr val="000066"/>
              </a:solidFill>
              <a:latin typeface="Times New Roman" panose="02020603050405020304" pitchFamily="18" charset="0"/>
              <a:ea typeface="楷体_GB2312" pitchFamily="49" charset="-122"/>
            </a:endParaRPr>
          </a:p>
        </p:txBody>
      </p:sp>
      <p:sp>
        <p:nvSpPr>
          <p:cNvPr id="68615" name="矩形 1928198"/>
          <p:cNvSpPr/>
          <p:nvPr/>
        </p:nvSpPr>
        <p:spPr>
          <a:xfrm>
            <a:off x="6659563" y="3927475"/>
            <a:ext cx="1295400" cy="571500"/>
          </a:xfrm>
          <a:prstGeom prst="rect">
            <a:avLst/>
          </a:prstGeom>
          <a:noFill/>
          <a:ln w="25400"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solidFill>
                  <a:srgbClr val="000066"/>
                </a:solidFill>
                <a:latin typeface="Times New Roman" panose="02020603050405020304" pitchFamily="18" charset="0"/>
                <a:ea typeface="楷体_GB2312" pitchFamily="49" charset="-122"/>
              </a:rPr>
              <a:t>通信设备</a:t>
            </a:r>
            <a:endParaRPr lang="zh-CN" altLang="en-US" sz="2400" b="1" dirty="0">
              <a:solidFill>
                <a:srgbClr val="000066"/>
              </a:solidFill>
              <a:latin typeface="Times New Roman" panose="02020603050405020304" pitchFamily="18" charset="0"/>
              <a:ea typeface="楷体_GB2312" pitchFamily="49" charset="-122"/>
            </a:endParaRPr>
          </a:p>
        </p:txBody>
      </p:sp>
      <p:sp>
        <p:nvSpPr>
          <p:cNvPr id="68616" name="矩形 1928199"/>
          <p:cNvSpPr/>
          <p:nvPr/>
        </p:nvSpPr>
        <p:spPr>
          <a:xfrm>
            <a:off x="6678613" y="4727575"/>
            <a:ext cx="1295400" cy="571500"/>
          </a:xfrm>
          <a:prstGeom prst="rect">
            <a:avLst/>
          </a:prstGeom>
          <a:noFill/>
          <a:ln w="25400"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solidFill>
                  <a:srgbClr val="000066"/>
                </a:solidFill>
                <a:latin typeface="Times New Roman" panose="02020603050405020304" pitchFamily="18" charset="0"/>
                <a:ea typeface="楷体_GB2312" pitchFamily="49" charset="-122"/>
              </a:rPr>
              <a:t>移动存贮</a:t>
            </a:r>
            <a:endParaRPr lang="zh-CN" altLang="en-US" sz="2400" b="1" dirty="0">
              <a:solidFill>
                <a:srgbClr val="000066"/>
              </a:solidFill>
              <a:latin typeface="Times New Roman" panose="02020603050405020304" pitchFamily="18" charset="0"/>
              <a:ea typeface="楷体_GB2312" pitchFamily="49" charset="-122"/>
            </a:endParaRPr>
          </a:p>
        </p:txBody>
      </p:sp>
      <p:sp>
        <p:nvSpPr>
          <p:cNvPr id="68617" name="矩形 1928200"/>
          <p:cNvSpPr/>
          <p:nvPr/>
        </p:nvSpPr>
        <p:spPr>
          <a:xfrm>
            <a:off x="1287463" y="2955925"/>
            <a:ext cx="1295400" cy="571500"/>
          </a:xfrm>
          <a:prstGeom prst="rect">
            <a:avLst/>
          </a:prstGeom>
          <a:noFill/>
          <a:ln w="25400"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solidFill>
                  <a:srgbClr val="000066"/>
                </a:solidFill>
                <a:latin typeface="Times New Roman" panose="02020603050405020304" pitchFamily="18" charset="0"/>
                <a:ea typeface="楷体_GB2312" pitchFamily="49" charset="-122"/>
              </a:rPr>
              <a:t>工控设备</a:t>
            </a:r>
            <a:endParaRPr lang="zh-CN" altLang="en-US" sz="2400" b="1" dirty="0">
              <a:solidFill>
                <a:srgbClr val="000066"/>
              </a:solidFill>
              <a:latin typeface="Times New Roman" panose="02020603050405020304" pitchFamily="18" charset="0"/>
              <a:ea typeface="楷体_GB2312" pitchFamily="49" charset="-122"/>
            </a:endParaRPr>
          </a:p>
        </p:txBody>
      </p:sp>
      <p:sp>
        <p:nvSpPr>
          <p:cNvPr id="68618" name="矩形 1928201"/>
          <p:cNvSpPr/>
          <p:nvPr/>
        </p:nvSpPr>
        <p:spPr>
          <a:xfrm>
            <a:off x="1314450" y="3744913"/>
            <a:ext cx="1295400" cy="571500"/>
          </a:xfrm>
          <a:prstGeom prst="rect">
            <a:avLst/>
          </a:prstGeom>
          <a:noFill/>
          <a:ln w="25400"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solidFill>
                  <a:srgbClr val="000066"/>
                </a:solidFill>
                <a:latin typeface="Times New Roman" panose="02020603050405020304" pitchFamily="18" charset="0"/>
                <a:ea typeface="楷体_GB2312" pitchFamily="49" charset="-122"/>
              </a:rPr>
              <a:t>智能仪表</a:t>
            </a:r>
            <a:endParaRPr lang="zh-CN" altLang="en-US" sz="2400" b="1" dirty="0">
              <a:solidFill>
                <a:srgbClr val="000066"/>
              </a:solidFill>
              <a:latin typeface="Times New Roman" panose="02020603050405020304" pitchFamily="18" charset="0"/>
              <a:ea typeface="楷体_GB2312" pitchFamily="49" charset="-122"/>
            </a:endParaRPr>
          </a:p>
        </p:txBody>
      </p:sp>
      <p:sp>
        <p:nvSpPr>
          <p:cNvPr id="68619" name="矩形 1928202"/>
          <p:cNvSpPr/>
          <p:nvPr/>
        </p:nvSpPr>
        <p:spPr>
          <a:xfrm>
            <a:off x="1333500" y="4545013"/>
            <a:ext cx="1295400" cy="571500"/>
          </a:xfrm>
          <a:prstGeom prst="rect">
            <a:avLst/>
          </a:prstGeom>
          <a:noFill/>
          <a:ln w="25400"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solidFill>
                  <a:srgbClr val="000066"/>
                </a:solidFill>
                <a:latin typeface="Times New Roman" panose="02020603050405020304" pitchFamily="18" charset="0"/>
                <a:ea typeface="楷体_GB2312" pitchFamily="49" charset="-122"/>
              </a:rPr>
              <a:t>汽车电子</a:t>
            </a:r>
            <a:endParaRPr lang="zh-CN" altLang="en-US" sz="2400" b="1" dirty="0">
              <a:solidFill>
                <a:srgbClr val="000066"/>
              </a:solidFill>
              <a:latin typeface="Times New Roman" panose="02020603050405020304" pitchFamily="18" charset="0"/>
              <a:ea typeface="楷体_GB2312" pitchFamily="49" charset="-122"/>
            </a:endParaRPr>
          </a:p>
        </p:txBody>
      </p:sp>
      <p:sp>
        <p:nvSpPr>
          <p:cNvPr id="68620" name="矩形 1928203"/>
          <p:cNvSpPr/>
          <p:nvPr/>
        </p:nvSpPr>
        <p:spPr>
          <a:xfrm>
            <a:off x="3043238" y="5378450"/>
            <a:ext cx="1371600" cy="533400"/>
          </a:xfrm>
          <a:prstGeom prst="rect">
            <a:avLst/>
          </a:prstGeom>
          <a:noFill/>
          <a:ln w="25400"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solidFill>
                  <a:srgbClr val="000066"/>
                </a:solidFill>
                <a:latin typeface="Times New Roman" panose="02020603050405020304" pitchFamily="18" charset="0"/>
                <a:ea typeface="楷体_GB2312" pitchFamily="49" charset="-122"/>
              </a:rPr>
              <a:t>网络设备</a:t>
            </a:r>
            <a:endParaRPr lang="zh-CN" altLang="en-US" sz="2400" b="1" dirty="0">
              <a:solidFill>
                <a:srgbClr val="000066"/>
              </a:solidFill>
              <a:latin typeface="Times New Roman" panose="02020603050405020304" pitchFamily="18" charset="0"/>
              <a:ea typeface="楷体_GB2312" pitchFamily="49" charset="-122"/>
            </a:endParaRPr>
          </a:p>
        </p:txBody>
      </p:sp>
      <p:sp>
        <p:nvSpPr>
          <p:cNvPr id="68621" name="直接连接符 1928204"/>
          <p:cNvSpPr/>
          <p:nvPr/>
        </p:nvSpPr>
        <p:spPr>
          <a:xfrm flipH="1" flipV="1">
            <a:off x="4656138" y="2627313"/>
            <a:ext cx="17462" cy="685800"/>
          </a:xfrm>
          <a:prstGeom prst="line">
            <a:avLst/>
          </a:prstGeom>
          <a:ln w="25400" cap="flat" cmpd="sng">
            <a:solidFill>
              <a:srgbClr val="FF6600"/>
            </a:solidFill>
            <a:prstDash val="solid"/>
            <a:headEnd type="none" w="med" len="med"/>
            <a:tailEnd type="triangle" w="med" len="lg"/>
          </a:ln>
        </p:spPr>
      </p:sp>
      <p:sp>
        <p:nvSpPr>
          <p:cNvPr id="68622" name="直接连接符 1928205"/>
          <p:cNvSpPr/>
          <p:nvPr/>
        </p:nvSpPr>
        <p:spPr>
          <a:xfrm flipV="1">
            <a:off x="5614988" y="2627313"/>
            <a:ext cx="1044575" cy="903287"/>
          </a:xfrm>
          <a:prstGeom prst="line">
            <a:avLst/>
          </a:prstGeom>
          <a:ln w="25400" cap="flat" cmpd="sng">
            <a:solidFill>
              <a:srgbClr val="FF6600"/>
            </a:solidFill>
            <a:prstDash val="solid"/>
            <a:headEnd type="none" w="med" len="med"/>
            <a:tailEnd type="triangle" w="med" len="lg"/>
          </a:ln>
        </p:spPr>
      </p:sp>
      <p:sp>
        <p:nvSpPr>
          <p:cNvPr id="68623" name="直接连接符 1928206"/>
          <p:cNvSpPr/>
          <p:nvPr/>
        </p:nvSpPr>
        <p:spPr>
          <a:xfrm flipH="1" flipV="1">
            <a:off x="2586038" y="3225800"/>
            <a:ext cx="1143000" cy="285750"/>
          </a:xfrm>
          <a:prstGeom prst="line">
            <a:avLst/>
          </a:prstGeom>
          <a:ln w="25400" cap="flat" cmpd="sng">
            <a:solidFill>
              <a:srgbClr val="FF6600"/>
            </a:solidFill>
            <a:prstDash val="solid"/>
            <a:headEnd type="none" w="med" len="med"/>
            <a:tailEnd type="triangle" w="med" len="lg"/>
          </a:ln>
        </p:spPr>
      </p:sp>
      <p:sp>
        <p:nvSpPr>
          <p:cNvPr id="68624" name="直接连接符 1928207"/>
          <p:cNvSpPr/>
          <p:nvPr/>
        </p:nvSpPr>
        <p:spPr>
          <a:xfrm flipH="1">
            <a:off x="2605088" y="4483100"/>
            <a:ext cx="1104900" cy="342900"/>
          </a:xfrm>
          <a:prstGeom prst="line">
            <a:avLst/>
          </a:prstGeom>
          <a:ln w="25400" cap="flat" cmpd="sng">
            <a:solidFill>
              <a:srgbClr val="FF6600"/>
            </a:solidFill>
            <a:prstDash val="solid"/>
            <a:headEnd type="none" w="med" len="med"/>
            <a:tailEnd type="triangle" w="med" len="lg"/>
          </a:ln>
        </p:spPr>
      </p:sp>
      <p:sp>
        <p:nvSpPr>
          <p:cNvPr id="68625" name="直接连接符 1928208"/>
          <p:cNvSpPr/>
          <p:nvPr/>
        </p:nvSpPr>
        <p:spPr>
          <a:xfrm flipH="1" flipV="1">
            <a:off x="2593975" y="3995738"/>
            <a:ext cx="742950" cy="0"/>
          </a:xfrm>
          <a:prstGeom prst="line">
            <a:avLst/>
          </a:prstGeom>
          <a:ln w="25400" cap="flat" cmpd="sng">
            <a:solidFill>
              <a:srgbClr val="FF6600"/>
            </a:solidFill>
            <a:prstDash val="solid"/>
            <a:headEnd type="none" w="med" len="med"/>
            <a:tailEnd type="triangle" w="med" len="lg"/>
          </a:ln>
        </p:spPr>
      </p:sp>
      <p:sp>
        <p:nvSpPr>
          <p:cNvPr id="68626" name="直接连接符 1928209"/>
          <p:cNvSpPr/>
          <p:nvPr/>
        </p:nvSpPr>
        <p:spPr>
          <a:xfrm flipH="1">
            <a:off x="3729038" y="4635500"/>
            <a:ext cx="571500" cy="762000"/>
          </a:xfrm>
          <a:prstGeom prst="line">
            <a:avLst/>
          </a:prstGeom>
          <a:ln w="25400" cap="flat" cmpd="sng">
            <a:solidFill>
              <a:srgbClr val="FF6600"/>
            </a:solidFill>
            <a:prstDash val="solid"/>
            <a:headEnd type="none" w="med" len="med"/>
            <a:tailEnd type="triangle" w="med" len="lg"/>
          </a:ln>
        </p:spPr>
      </p:sp>
      <p:sp>
        <p:nvSpPr>
          <p:cNvPr id="68627" name="直接连接符 1928210"/>
          <p:cNvSpPr/>
          <p:nvPr/>
        </p:nvSpPr>
        <p:spPr>
          <a:xfrm flipV="1">
            <a:off x="5824538" y="3454400"/>
            <a:ext cx="895350" cy="285750"/>
          </a:xfrm>
          <a:prstGeom prst="line">
            <a:avLst/>
          </a:prstGeom>
          <a:ln w="25400" cap="flat" cmpd="sng">
            <a:solidFill>
              <a:srgbClr val="FF6600"/>
            </a:solidFill>
            <a:prstDash val="solid"/>
            <a:headEnd type="none" w="med" len="med"/>
            <a:tailEnd type="triangle" w="med" len="lg"/>
          </a:ln>
        </p:spPr>
      </p:sp>
      <p:sp>
        <p:nvSpPr>
          <p:cNvPr id="68628" name="直接连接符 1928211"/>
          <p:cNvSpPr/>
          <p:nvPr/>
        </p:nvSpPr>
        <p:spPr>
          <a:xfrm>
            <a:off x="5900738" y="4083050"/>
            <a:ext cx="758825" cy="128588"/>
          </a:xfrm>
          <a:prstGeom prst="line">
            <a:avLst/>
          </a:prstGeom>
          <a:ln w="25400" cap="flat" cmpd="sng">
            <a:solidFill>
              <a:srgbClr val="FF6600"/>
            </a:solidFill>
            <a:prstDash val="solid"/>
            <a:headEnd type="none" w="med" len="med"/>
            <a:tailEnd type="triangle" w="med" len="lg"/>
          </a:ln>
        </p:spPr>
      </p:sp>
      <p:sp>
        <p:nvSpPr>
          <p:cNvPr id="68629" name="直接连接符 1928212"/>
          <p:cNvSpPr/>
          <p:nvPr/>
        </p:nvSpPr>
        <p:spPr>
          <a:xfrm>
            <a:off x="5710238" y="4349750"/>
            <a:ext cx="990600" cy="685800"/>
          </a:xfrm>
          <a:prstGeom prst="line">
            <a:avLst/>
          </a:prstGeom>
          <a:ln w="25400" cap="flat" cmpd="sng">
            <a:solidFill>
              <a:srgbClr val="FF6600"/>
            </a:solidFill>
            <a:prstDash val="solid"/>
            <a:headEnd type="none" w="med" len="med"/>
            <a:tailEnd type="triangle" w="med" len="lg"/>
          </a:ln>
        </p:spPr>
      </p:sp>
      <p:sp>
        <p:nvSpPr>
          <p:cNvPr id="68630" name="文本框 1928213"/>
          <p:cNvSpPr txBox="1"/>
          <p:nvPr/>
        </p:nvSpPr>
        <p:spPr>
          <a:xfrm>
            <a:off x="6453188" y="1663700"/>
            <a:ext cx="17145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solidFill>
                  <a:srgbClr val="FF0000"/>
                </a:solidFill>
                <a:latin typeface="Times New Roman" panose="02020603050405020304" pitchFamily="18" charset="0"/>
                <a:ea typeface="楷体_GB2312" pitchFamily="49" charset="-122"/>
              </a:rPr>
              <a:t>消费电子</a:t>
            </a:r>
            <a:endParaRPr lang="zh-CN" altLang="en-US" sz="2800" b="1" dirty="0">
              <a:solidFill>
                <a:srgbClr val="FF0000"/>
              </a:solidFill>
              <a:latin typeface="Times New Roman" panose="02020603050405020304" pitchFamily="18" charset="0"/>
              <a:ea typeface="楷体_GB2312" pitchFamily="49" charset="-122"/>
            </a:endParaRPr>
          </a:p>
        </p:txBody>
      </p:sp>
      <p:sp>
        <p:nvSpPr>
          <p:cNvPr id="68631" name="文本框 1928214"/>
          <p:cNvSpPr txBox="1"/>
          <p:nvPr/>
        </p:nvSpPr>
        <p:spPr>
          <a:xfrm>
            <a:off x="3779838" y="1416050"/>
            <a:ext cx="17145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solidFill>
                  <a:srgbClr val="FF0000"/>
                </a:solidFill>
                <a:latin typeface="Times New Roman" panose="02020603050405020304" pitchFamily="18" charset="0"/>
                <a:ea typeface="楷体_GB2312" pitchFamily="49" charset="-122"/>
              </a:rPr>
              <a:t>军事国防</a:t>
            </a:r>
            <a:endParaRPr lang="zh-CN" altLang="en-US" sz="2800" b="1" dirty="0">
              <a:solidFill>
                <a:srgbClr val="FF0000"/>
              </a:solidFill>
              <a:latin typeface="Times New Roman" panose="02020603050405020304" pitchFamily="18" charset="0"/>
              <a:ea typeface="楷体_GB2312" pitchFamily="49" charset="-122"/>
            </a:endParaRPr>
          </a:p>
        </p:txBody>
      </p:sp>
      <p:sp>
        <p:nvSpPr>
          <p:cNvPr id="68632" name="矩形 1928215"/>
          <p:cNvSpPr/>
          <p:nvPr/>
        </p:nvSpPr>
        <p:spPr>
          <a:xfrm>
            <a:off x="4841875" y="5386388"/>
            <a:ext cx="1371600" cy="533400"/>
          </a:xfrm>
          <a:prstGeom prst="rect">
            <a:avLst/>
          </a:prstGeom>
          <a:noFill/>
          <a:ln w="25400"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solidFill>
                  <a:srgbClr val="000066"/>
                </a:solidFill>
                <a:latin typeface="Times New Roman" panose="02020603050405020304" pitchFamily="18" charset="0"/>
                <a:ea typeface="楷体_GB2312" pitchFamily="49" charset="-122"/>
              </a:rPr>
              <a:t>电子商务</a:t>
            </a:r>
            <a:endParaRPr lang="zh-CN" altLang="en-US" sz="2400" b="1" dirty="0">
              <a:solidFill>
                <a:srgbClr val="000066"/>
              </a:solidFill>
              <a:latin typeface="Times New Roman" panose="02020603050405020304" pitchFamily="18" charset="0"/>
              <a:ea typeface="楷体_GB2312" pitchFamily="49" charset="-122"/>
            </a:endParaRPr>
          </a:p>
        </p:txBody>
      </p:sp>
      <p:sp>
        <p:nvSpPr>
          <p:cNvPr id="68633" name="直接连接符 1928216"/>
          <p:cNvSpPr/>
          <p:nvPr/>
        </p:nvSpPr>
        <p:spPr>
          <a:xfrm>
            <a:off x="5035550" y="4608513"/>
            <a:ext cx="476250" cy="762000"/>
          </a:xfrm>
          <a:prstGeom prst="line">
            <a:avLst/>
          </a:prstGeom>
          <a:ln w="25400" cap="flat" cmpd="sng">
            <a:solidFill>
              <a:srgbClr val="FF6600"/>
            </a:solidFill>
            <a:prstDash val="solid"/>
            <a:headEnd type="none" w="med" len="med"/>
            <a:tailEnd type="triangle" w="med" len="lg"/>
          </a:ln>
        </p:spPr>
      </p:sp>
      <p:sp>
        <p:nvSpPr>
          <p:cNvPr id="68634" name="文本框 1928217"/>
          <p:cNvSpPr txBox="1"/>
          <p:nvPr/>
        </p:nvSpPr>
        <p:spPr>
          <a:xfrm>
            <a:off x="4240213" y="6042025"/>
            <a:ext cx="104775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solidFill>
                  <a:srgbClr val="FF0000"/>
                </a:solidFill>
                <a:latin typeface="Times New Roman" panose="02020603050405020304" pitchFamily="18" charset="0"/>
                <a:ea typeface="楷体_GB2312" pitchFamily="49" charset="-122"/>
              </a:rPr>
              <a:t>网络</a:t>
            </a:r>
            <a:endParaRPr lang="zh-CN" altLang="en-US" sz="2800" b="1" dirty="0">
              <a:solidFill>
                <a:srgbClr val="FF0000"/>
              </a:solidFill>
              <a:latin typeface="Times New Roman" panose="02020603050405020304" pitchFamily="18" charset="0"/>
              <a:ea typeface="楷体_GB2312" pitchFamily="49" charset="-122"/>
            </a:endParaRPr>
          </a:p>
        </p:txBody>
      </p:sp>
      <p:sp>
        <p:nvSpPr>
          <p:cNvPr id="68635" name="文本框 1928218"/>
          <p:cNvSpPr txBox="1"/>
          <p:nvPr/>
        </p:nvSpPr>
        <p:spPr>
          <a:xfrm>
            <a:off x="1049338" y="2363788"/>
            <a:ext cx="1993900" cy="519112"/>
          </a:xfrm>
          <a:prstGeom prst="rect">
            <a:avLst/>
          </a:prstGeom>
          <a:noFill/>
          <a:ln w="254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solidFill>
                  <a:srgbClr val="FF0000"/>
                </a:solidFill>
                <a:latin typeface="Times New Roman" panose="02020603050405020304" pitchFamily="18" charset="0"/>
                <a:ea typeface="楷体_GB2312" pitchFamily="49" charset="-122"/>
              </a:rPr>
              <a:t>工业控制</a:t>
            </a:r>
            <a:endParaRPr lang="zh-CN" altLang="en-US" sz="2800" b="1" dirty="0">
              <a:solidFill>
                <a:srgbClr val="FF0000"/>
              </a:solidFill>
              <a:latin typeface="Times New Roman" panose="02020603050405020304" pitchFamily="18" charset="0"/>
              <a:ea typeface="楷体_GB2312" pitchFamily="49" charset="-122"/>
            </a:endParaRPr>
          </a:p>
        </p:txBody>
      </p:sp>
    </p:spTree>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p:txBody>
          <a:bodyPr vert="horz" wrap="square" lIns="91440" tIns="45720" rIns="91440" bIns="45720" anchor="b" anchorCtr="0"/>
          <a:p>
            <a:r>
              <a:rPr lang="zh-CN" altLang="en-US" dirty="0"/>
              <a:t>嵌入式产品</a:t>
            </a:r>
            <a:endParaRPr lang="zh-CN" altLang="en-US" dirty="0"/>
          </a:p>
        </p:txBody>
      </p:sp>
      <p:sp>
        <p:nvSpPr>
          <p:cNvPr id="69635" name="内容占位符 2"/>
          <p:cNvSpPr>
            <a:spLocks noGrp="1"/>
          </p:cNvSpPr>
          <p:nvPr>
            <p:ph idx="1"/>
          </p:nvPr>
        </p:nvSpPr>
        <p:spPr/>
        <p:txBody>
          <a:bodyPr vert="horz" wrap="square" lIns="91440" tIns="45720" rIns="91440" bIns="45720" anchor="t" anchorCtr="0"/>
          <a:p>
            <a:r>
              <a:rPr lang="zh-CN" altLang="en-US" dirty="0">
                <a:solidFill>
                  <a:srgbClr val="FF0000"/>
                </a:solidFill>
              </a:rPr>
              <a:t>传统嵌入式产品</a:t>
            </a:r>
            <a:r>
              <a:rPr lang="zh-CN" altLang="en-US" dirty="0"/>
              <a:t>：空调主控模块、冰箱主控模块、家用遥控器、智能手机、教学投影仪、音响系统、雷达系统、路由器等等</a:t>
            </a:r>
            <a:endParaRPr lang="zh-CN" altLang="en-US" dirty="0"/>
          </a:p>
          <a:p>
            <a:r>
              <a:rPr lang="zh-CN" altLang="en-US" dirty="0">
                <a:solidFill>
                  <a:srgbClr val="FF0000"/>
                </a:solidFill>
              </a:rPr>
              <a:t>前沿嵌入式产品</a:t>
            </a:r>
            <a:r>
              <a:rPr lang="zh-CN" altLang="en-US" dirty="0"/>
              <a:t>：无人机、智能音响、机器人控制、城市天眼系统、智能家具、自动驾驶汽车、扫地机器人、小米手环等等</a:t>
            </a:r>
            <a:endParaRPr lang="zh-CN" altLang="en-US" dirty="0"/>
          </a:p>
          <a:p>
            <a:endParaRPr lang="zh-CN" altLang="en-US" dirty="0"/>
          </a:p>
        </p:txBody>
      </p:sp>
    </p:spTree>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2374657"/>
          <p:cNvSpPr>
            <a:spLocks noGrp="1"/>
          </p:cNvSpPr>
          <p:nvPr>
            <p:ph type="title"/>
          </p:nvPr>
        </p:nvSpPr>
        <p:spPr/>
        <p:txBody>
          <a:bodyPr vert="horz" wrap="square" lIns="91440" tIns="45720" rIns="91440" bIns="45720" anchor="b" anchorCtr="0"/>
          <a:p>
            <a:pPr eaLnBrk="1" hangingPunct="1"/>
            <a:r>
              <a:rPr lang="zh-CN" altLang="en-US" dirty="0"/>
              <a:t>嵌入式系统简介</a:t>
            </a:r>
            <a:endParaRPr lang="zh-CN" altLang="en-US" dirty="0"/>
          </a:p>
        </p:txBody>
      </p:sp>
      <p:sp>
        <p:nvSpPr>
          <p:cNvPr id="24579" name="文本占位符 2374658"/>
          <p:cNvSpPr>
            <a:spLocks noGrp="1"/>
          </p:cNvSpPr>
          <p:nvPr>
            <p:ph idx="1"/>
          </p:nvPr>
        </p:nvSpPr>
        <p:spPr/>
        <p:txBody>
          <a:bodyPr vert="horz" wrap="square" lIns="91440" tIns="45720" rIns="91440" bIns="45720" anchor="t" anchorCtr="0"/>
          <a:p>
            <a:pPr eaLnBrk="1" hangingPunct="1">
              <a:lnSpc>
                <a:spcPct val="85000"/>
              </a:lnSpc>
            </a:pPr>
            <a:r>
              <a:rPr lang="zh-CN" altLang="en-US" dirty="0"/>
              <a:t>计算机系统的三大领域</a:t>
            </a:r>
            <a:endParaRPr lang="zh-CN" altLang="en-US" dirty="0"/>
          </a:p>
          <a:p>
            <a:pPr lvl="1" eaLnBrk="1" hangingPunct="1">
              <a:lnSpc>
                <a:spcPct val="85000"/>
              </a:lnSpc>
            </a:pPr>
            <a:r>
              <a:rPr lang="zh-CN" altLang="en-US" dirty="0"/>
              <a:t>服务器市场</a:t>
            </a:r>
            <a:endParaRPr lang="zh-CN" altLang="en-US" dirty="0"/>
          </a:p>
          <a:p>
            <a:pPr lvl="2" eaLnBrk="1" hangingPunct="1">
              <a:lnSpc>
                <a:spcPct val="85000"/>
              </a:lnSpc>
            </a:pPr>
            <a:r>
              <a:rPr lang="zh-CN" altLang="en-US" dirty="0">
                <a:latin typeface="Times-Roman" charset="0"/>
              </a:rPr>
              <a:t>功能强</a:t>
            </a:r>
            <a:endParaRPr lang="zh-CN" altLang="en-US" dirty="0">
              <a:latin typeface="Times-Roman" charset="0"/>
            </a:endParaRPr>
          </a:p>
          <a:p>
            <a:pPr lvl="2" eaLnBrk="1" hangingPunct="1">
              <a:lnSpc>
                <a:spcPct val="85000"/>
              </a:lnSpc>
            </a:pPr>
            <a:r>
              <a:rPr lang="zh-CN" altLang="en-US" dirty="0">
                <a:latin typeface="Times-Roman" charset="0"/>
              </a:rPr>
              <a:t>利润最大的市场</a:t>
            </a:r>
            <a:endParaRPr lang="zh-CN" altLang="en-US" dirty="0">
              <a:latin typeface="Times-Roman" charset="0"/>
            </a:endParaRPr>
          </a:p>
          <a:p>
            <a:pPr lvl="2" eaLnBrk="1" hangingPunct="1">
              <a:lnSpc>
                <a:spcPct val="85000"/>
              </a:lnSpc>
            </a:pPr>
            <a:r>
              <a:rPr lang="zh-CN" altLang="en-US" dirty="0">
                <a:latin typeface="Times-Roman" charset="0"/>
              </a:rPr>
              <a:t>可用性强</a:t>
            </a:r>
            <a:endParaRPr lang="zh-CN" altLang="en-US" dirty="0"/>
          </a:p>
          <a:p>
            <a:pPr lvl="2" eaLnBrk="1" hangingPunct="1">
              <a:lnSpc>
                <a:spcPct val="85000"/>
              </a:lnSpc>
            </a:pPr>
            <a:r>
              <a:rPr lang="zh-CN" altLang="en-US" dirty="0">
                <a:latin typeface="Times-Roman" charset="0"/>
              </a:rPr>
              <a:t>可扩展性</a:t>
            </a:r>
            <a:endParaRPr lang="zh-CN" altLang="en-US" dirty="0"/>
          </a:p>
          <a:p>
            <a:pPr lvl="1" eaLnBrk="1" hangingPunct="1">
              <a:lnSpc>
                <a:spcPct val="85000"/>
              </a:lnSpc>
            </a:pPr>
            <a:r>
              <a:rPr lang="zh-CN" altLang="en-US" dirty="0"/>
              <a:t>桌面市场</a:t>
            </a:r>
            <a:endParaRPr lang="zh-CN" altLang="en-US" dirty="0"/>
          </a:p>
          <a:p>
            <a:pPr lvl="2" eaLnBrk="1" hangingPunct="1">
              <a:lnSpc>
                <a:spcPct val="85000"/>
              </a:lnSpc>
            </a:pPr>
            <a:r>
              <a:rPr lang="zh-CN" altLang="en-US" dirty="0">
                <a:latin typeface="Times-Roman" charset="0"/>
              </a:rPr>
              <a:t>最广阔的市场</a:t>
            </a:r>
            <a:endParaRPr lang="zh-CN" altLang="en-US" dirty="0"/>
          </a:p>
          <a:p>
            <a:pPr lvl="1" eaLnBrk="1" hangingPunct="1">
              <a:lnSpc>
                <a:spcPct val="85000"/>
              </a:lnSpc>
            </a:pPr>
            <a:r>
              <a:rPr lang="zh-CN" altLang="en-US" dirty="0"/>
              <a:t>嵌入式市场</a:t>
            </a:r>
            <a:endParaRPr lang="zh-CN" altLang="en-US" dirty="0"/>
          </a:p>
          <a:p>
            <a:pPr lvl="2" eaLnBrk="1" hangingPunct="1">
              <a:lnSpc>
                <a:spcPct val="85000"/>
              </a:lnSpc>
            </a:pPr>
            <a:r>
              <a:rPr lang="zh-CN" altLang="en-US" dirty="0"/>
              <a:t>潜力最大的市场</a:t>
            </a:r>
            <a:endParaRPr lang="zh-CN" altLang="en-US" dirty="0"/>
          </a:p>
        </p:txBody>
      </p:sp>
    </p:spTree>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标题 1"/>
          <p:cNvSpPr>
            <a:spLocks noGrp="1"/>
          </p:cNvSpPr>
          <p:nvPr>
            <p:ph type="title"/>
          </p:nvPr>
        </p:nvSpPr>
        <p:spPr/>
        <p:txBody>
          <a:bodyPr vert="horz" wrap="square" lIns="91440" tIns="45720" rIns="91440" bIns="45720" anchor="b" anchorCtr="0"/>
          <a:p>
            <a:r>
              <a:rPr lang="zh-CN" altLang="en-US" dirty="0"/>
              <a:t>前沿的嵌入式产品</a:t>
            </a:r>
            <a:endParaRPr lang="zh-CN" altLang="en-US" dirty="0"/>
          </a:p>
        </p:txBody>
      </p:sp>
      <p:pic>
        <p:nvPicPr>
          <p:cNvPr id="70659" name="内容占位符 3"/>
          <p:cNvPicPr>
            <a:picLocks noGrp="1" noChangeAspect="1"/>
          </p:cNvPicPr>
          <p:nvPr>
            <p:ph idx="1"/>
          </p:nvPr>
        </p:nvPicPr>
        <p:blipFill>
          <a:blip r:embed="rId1"/>
          <a:srcRect/>
          <a:stretch>
            <a:fillRect/>
          </a:stretch>
        </p:blipFill>
        <p:spPr>
          <a:xfrm>
            <a:off x="555625" y="1306513"/>
            <a:ext cx="2328863" cy="1439862"/>
          </a:xfrm>
        </p:spPr>
      </p:pic>
      <p:sp>
        <p:nvSpPr>
          <p:cNvPr id="70660" name="矩形 4"/>
          <p:cNvSpPr/>
          <p:nvPr/>
        </p:nvSpPr>
        <p:spPr>
          <a:xfrm>
            <a:off x="1046163" y="2774950"/>
            <a:ext cx="134778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Tx/>
              <a:buNone/>
            </a:pPr>
            <a:r>
              <a:rPr lang="zh-CN" altLang="en-US" sz="1800" b="1" dirty="0">
                <a:latin typeface="Times New Roman" panose="02020603050405020304" pitchFamily="18" charset="0"/>
              </a:rPr>
              <a:t>大疆无人机</a:t>
            </a:r>
            <a:endParaRPr lang="zh-CN" altLang="en-US" sz="1800" b="1" dirty="0">
              <a:latin typeface="Times New Roman" panose="02020603050405020304" pitchFamily="18" charset="0"/>
            </a:endParaRPr>
          </a:p>
        </p:txBody>
      </p:sp>
      <p:pic>
        <p:nvPicPr>
          <p:cNvPr id="70661" name="Picture 2" descr="https://img-blog.csdn.net/20181002123605491"/>
          <p:cNvPicPr>
            <a:picLocks noChangeAspect="1"/>
          </p:cNvPicPr>
          <p:nvPr/>
        </p:nvPicPr>
        <p:blipFill>
          <a:blip r:embed="rId2"/>
          <a:stretch>
            <a:fillRect/>
          </a:stretch>
        </p:blipFill>
        <p:spPr>
          <a:xfrm>
            <a:off x="3052763" y="1306513"/>
            <a:ext cx="3257550" cy="1439862"/>
          </a:xfrm>
          <a:prstGeom prst="rect">
            <a:avLst/>
          </a:prstGeom>
          <a:noFill/>
          <a:ln w="9525">
            <a:noFill/>
          </a:ln>
        </p:spPr>
      </p:pic>
      <p:sp>
        <p:nvSpPr>
          <p:cNvPr id="70662" name="矩形 5"/>
          <p:cNvSpPr/>
          <p:nvPr/>
        </p:nvSpPr>
        <p:spPr>
          <a:xfrm>
            <a:off x="3659188" y="2770188"/>
            <a:ext cx="204470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Tx/>
              <a:buNone/>
            </a:pPr>
            <a:r>
              <a:rPr lang="zh-CN" altLang="en-US" sz="1800" b="1" dirty="0">
                <a:latin typeface="Times New Roman" panose="02020603050405020304" pitchFamily="18" charset="0"/>
              </a:rPr>
              <a:t>天猫精灵智能音响</a:t>
            </a:r>
            <a:endParaRPr lang="zh-CN" altLang="en-US" sz="1800" b="1" dirty="0">
              <a:latin typeface="Times New Roman" panose="02020603050405020304" pitchFamily="18" charset="0"/>
            </a:endParaRPr>
          </a:p>
        </p:txBody>
      </p:sp>
      <p:pic>
        <p:nvPicPr>
          <p:cNvPr id="70663" name="图片 6"/>
          <p:cNvPicPr>
            <a:picLocks noChangeAspect="1"/>
          </p:cNvPicPr>
          <p:nvPr/>
        </p:nvPicPr>
        <p:blipFill>
          <a:blip r:embed="rId3"/>
          <a:stretch>
            <a:fillRect/>
          </a:stretch>
        </p:blipFill>
        <p:spPr>
          <a:xfrm>
            <a:off x="555625" y="3902075"/>
            <a:ext cx="3309938" cy="1439863"/>
          </a:xfrm>
          <a:prstGeom prst="rect">
            <a:avLst/>
          </a:prstGeom>
          <a:noFill/>
          <a:ln w="9525">
            <a:noFill/>
          </a:ln>
        </p:spPr>
      </p:pic>
      <p:sp>
        <p:nvSpPr>
          <p:cNvPr id="70664" name="矩形 7"/>
          <p:cNvSpPr/>
          <p:nvPr/>
        </p:nvSpPr>
        <p:spPr>
          <a:xfrm>
            <a:off x="1520825" y="5346700"/>
            <a:ext cx="13462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Tx/>
              <a:buNone/>
            </a:pPr>
            <a:r>
              <a:rPr lang="zh-CN" altLang="en-US" sz="1800" b="1" dirty="0">
                <a:latin typeface="Times New Roman" panose="02020603050405020304" pitchFamily="18" charset="0"/>
              </a:rPr>
              <a:t>百度机器人</a:t>
            </a:r>
            <a:endParaRPr lang="zh-CN" altLang="en-US" sz="1800" b="1" dirty="0">
              <a:latin typeface="Times New Roman" panose="02020603050405020304" pitchFamily="18" charset="0"/>
            </a:endParaRPr>
          </a:p>
        </p:txBody>
      </p:sp>
      <p:pic>
        <p:nvPicPr>
          <p:cNvPr id="70665" name="图片 8"/>
          <p:cNvPicPr>
            <a:picLocks noChangeAspect="1"/>
          </p:cNvPicPr>
          <p:nvPr/>
        </p:nvPicPr>
        <p:blipFill>
          <a:blip r:embed="rId4"/>
          <a:stretch>
            <a:fillRect/>
          </a:stretch>
        </p:blipFill>
        <p:spPr>
          <a:xfrm>
            <a:off x="6480175" y="1306513"/>
            <a:ext cx="2173288" cy="1439862"/>
          </a:xfrm>
          <a:prstGeom prst="rect">
            <a:avLst/>
          </a:prstGeom>
          <a:noFill/>
          <a:ln w="9525">
            <a:noFill/>
          </a:ln>
        </p:spPr>
      </p:pic>
      <p:sp>
        <p:nvSpPr>
          <p:cNvPr id="70666" name="矩形 9"/>
          <p:cNvSpPr/>
          <p:nvPr/>
        </p:nvSpPr>
        <p:spPr>
          <a:xfrm>
            <a:off x="6777038" y="2774950"/>
            <a:ext cx="157956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Tx/>
              <a:buNone/>
            </a:pPr>
            <a:r>
              <a:rPr lang="zh-CN" altLang="en-US" sz="1800" b="1" dirty="0">
                <a:latin typeface="Times New Roman" panose="02020603050405020304" pitchFamily="18" charset="0"/>
              </a:rPr>
              <a:t>自动驾驶汽车</a:t>
            </a:r>
            <a:endParaRPr lang="zh-CN" altLang="en-US" sz="1800" b="1" dirty="0">
              <a:latin typeface="Times New Roman" panose="02020603050405020304" pitchFamily="18" charset="0"/>
            </a:endParaRPr>
          </a:p>
        </p:txBody>
      </p:sp>
      <p:pic>
        <p:nvPicPr>
          <p:cNvPr id="70667" name="图片 10"/>
          <p:cNvPicPr>
            <a:picLocks noChangeAspect="1"/>
          </p:cNvPicPr>
          <p:nvPr/>
        </p:nvPicPr>
        <p:blipFill>
          <a:blip r:embed="rId5"/>
          <a:stretch>
            <a:fillRect/>
          </a:stretch>
        </p:blipFill>
        <p:spPr>
          <a:xfrm>
            <a:off x="4010025" y="3902075"/>
            <a:ext cx="2562225" cy="1439863"/>
          </a:xfrm>
          <a:prstGeom prst="rect">
            <a:avLst/>
          </a:prstGeom>
          <a:noFill/>
          <a:ln w="9525">
            <a:noFill/>
          </a:ln>
        </p:spPr>
      </p:pic>
      <p:sp>
        <p:nvSpPr>
          <p:cNvPr id="70668" name="矩形 11"/>
          <p:cNvSpPr/>
          <p:nvPr/>
        </p:nvSpPr>
        <p:spPr>
          <a:xfrm>
            <a:off x="4292600" y="5341938"/>
            <a:ext cx="1811338"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Tx/>
              <a:buNone/>
            </a:pPr>
            <a:r>
              <a:rPr lang="zh-CN" altLang="en-US" sz="1800" b="1" dirty="0">
                <a:latin typeface="Times New Roman" panose="02020603050405020304" pitchFamily="18" charset="0"/>
              </a:rPr>
              <a:t>海尔扫地机器人</a:t>
            </a:r>
            <a:endParaRPr lang="zh-CN" altLang="en-US" sz="1800" b="1" dirty="0">
              <a:latin typeface="Times New Roman" panose="02020603050405020304" pitchFamily="18" charset="0"/>
            </a:endParaRPr>
          </a:p>
        </p:txBody>
      </p:sp>
      <p:pic>
        <p:nvPicPr>
          <p:cNvPr id="70669" name="图片 12"/>
          <p:cNvPicPr>
            <a:picLocks noChangeAspect="1"/>
          </p:cNvPicPr>
          <p:nvPr/>
        </p:nvPicPr>
        <p:blipFill>
          <a:blip r:embed="rId6"/>
          <a:srcRect l="30270" r="5579"/>
          <a:stretch>
            <a:fillRect/>
          </a:stretch>
        </p:blipFill>
        <p:spPr>
          <a:xfrm>
            <a:off x="6716713" y="3902075"/>
            <a:ext cx="1936750" cy="1439863"/>
          </a:xfrm>
          <a:prstGeom prst="rect">
            <a:avLst/>
          </a:prstGeom>
          <a:noFill/>
          <a:ln w="9525">
            <a:noFill/>
          </a:ln>
        </p:spPr>
      </p:pic>
      <p:sp>
        <p:nvSpPr>
          <p:cNvPr id="70670" name="矩形 13"/>
          <p:cNvSpPr/>
          <p:nvPr/>
        </p:nvSpPr>
        <p:spPr>
          <a:xfrm>
            <a:off x="7126288" y="5346700"/>
            <a:ext cx="12303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Tx/>
              <a:buNone/>
            </a:pPr>
            <a:r>
              <a:rPr lang="zh-CN" altLang="en-US" sz="1800" b="1" dirty="0">
                <a:latin typeface="Times New Roman" panose="02020603050405020304" pitchFamily="18" charset="0"/>
              </a:rPr>
              <a:t>小米手环</a:t>
            </a:r>
            <a:r>
              <a:rPr lang="en-US" altLang="zh-CN" sz="1800" b="1" dirty="0">
                <a:latin typeface="Times New Roman" panose="02020603050405020304" pitchFamily="18" charset="0"/>
              </a:rPr>
              <a:t>3</a:t>
            </a:r>
            <a:endParaRPr lang="zh-CN" altLang="en-US" sz="1800" b="1" dirty="0">
              <a:latin typeface="Times New Roman" panose="02020603050405020304" pitchFamily="18" charset="0"/>
            </a:endParaRPr>
          </a:p>
        </p:txBody>
      </p:sp>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pSp>
        <p:nvGrpSpPr>
          <p:cNvPr id="1929218" name="组合 1929217"/>
          <p:cNvGrpSpPr/>
          <p:nvPr/>
        </p:nvGrpSpPr>
        <p:grpSpPr>
          <a:xfrm>
            <a:off x="762000" y="2286000"/>
            <a:ext cx="1219200" cy="1797050"/>
            <a:chOff x="1440" y="3024"/>
            <a:chExt cx="768" cy="1132"/>
          </a:xfrm>
        </p:grpSpPr>
        <p:pic>
          <p:nvPicPr>
            <p:cNvPr id="71701" name="图片 1929218" descr="GoReader EBook"/>
            <p:cNvPicPr>
              <a:picLocks noChangeAspect="1"/>
            </p:cNvPicPr>
            <p:nvPr/>
          </p:nvPicPr>
          <p:blipFill>
            <a:blip r:embed="rId1"/>
            <a:stretch>
              <a:fillRect/>
            </a:stretch>
          </p:blipFill>
          <p:spPr>
            <a:xfrm>
              <a:off x="1494" y="3024"/>
              <a:ext cx="474" cy="624"/>
            </a:xfrm>
            <a:prstGeom prst="rect">
              <a:avLst/>
            </a:prstGeom>
            <a:noFill/>
            <a:ln w="9525">
              <a:noFill/>
            </a:ln>
          </p:spPr>
        </p:pic>
        <p:sp>
          <p:nvSpPr>
            <p:cNvPr id="71702" name="文本框 1929219"/>
            <p:cNvSpPr txBox="1"/>
            <p:nvPr/>
          </p:nvSpPr>
          <p:spPr>
            <a:xfrm>
              <a:off x="1440" y="3696"/>
              <a:ext cx="768" cy="46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1400" b="1" dirty="0"/>
                <a:t>goReader  Internet eBook</a:t>
              </a:r>
              <a:endParaRPr lang="en-US" altLang="zh-CN" sz="1400" b="1" dirty="0"/>
            </a:p>
          </p:txBody>
        </p:sp>
      </p:grpSp>
      <p:grpSp>
        <p:nvGrpSpPr>
          <p:cNvPr id="1929221" name="组合 1929220"/>
          <p:cNvGrpSpPr/>
          <p:nvPr/>
        </p:nvGrpSpPr>
        <p:grpSpPr>
          <a:xfrm>
            <a:off x="2209800" y="3048000"/>
            <a:ext cx="1828800" cy="1797050"/>
            <a:chOff x="2064" y="3120"/>
            <a:chExt cx="1152" cy="1132"/>
          </a:xfrm>
        </p:grpSpPr>
        <p:sp>
          <p:nvSpPr>
            <p:cNvPr id="71699" name="文本框 1929221"/>
            <p:cNvSpPr txBox="1"/>
            <p:nvPr/>
          </p:nvSpPr>
          <p:spPr>
            <a:xfrm>
              <a:off x="2064" y="3792"/>
              <a:ext cx="1152" cy="46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1400" b="1" dirty="0"/>
                <a:t>Samsung AnyWeb</a:t>
              </a:r>
              <a:endParaRPr lang="en-US" altLang="zh-CN" sz="1400" b="1" dirty="0"/>
            </a:p>
            <a:p>
              <a:pPr marL="0" lvl="0" indent="0" eaLnBrk="1" hangingPunct="1">
                <a:spcBef>
                  <a:spcPct val="0"/>
                </a:spcBef>
                <a:buClrTx/>
                <a:buSzTx/>
                <a:buFont typeface="Arial" panose="020B0604020202020204" pitchFamily="34" charset="0"/>
                <a:buNone/>
              </a:pPr>
              <a:r>
                <a:rPr lang="en-US" altLang="zh-CN" sz="1400" b="1" dirty="0"/>
                <a:t>Internet Screen Phone</a:t>
              </a:r>
              <a:endParaRPr lang="en-US" altLang="zh-CN" sz="1400" b="1" dirty="0"/>
            </a:p>
          </p:txBody>
        </p:sp>
        <p:pic>
          <p:nvPicPr>
            <p:cNvPr id="71700" name="图片 1929222" descr="Samsung AnyWeb Screen Phone Large"/>
            <p:cNvPicPr>
              <a:picLocks noChangeAspect="1"/>
            </p:cNvPicPr>
            <p:nvPr/>
          </p:nvPicPr>
          <p:blipFill>
            <a:blip r:embed="rId2"/>
            <a:stretch>
              <a:fillRect/>
            </a:stretch>
          </p:blipFill>
          <p:spPr>
            <a:xfrm>
              <a:off x="2112" y="3120"/>
              <a:ext cx="912" cy="647"/>
            </a:xfrm>
            <a:prstGeom prst="rect">
              <a:avLst/>
            </a:prstGeom>
            <a:noFill/>
            <a:ln w="9525">
              <a:noFill/>
            </a:ln>
          </p:spPr>
        </p:pic>
      </p:grpSp>
      <p:grpSp>
        <p:nvGrpSpPr>
          <p:cNvPr id="1929224" name="组合 1929223"/>
          <p:cNvGrpSpPr/>
          <p:nvPr/>
        </p:nvGrpSpPr>
        <p:grpSpPr>
          <a:xfrm>
            <a:off x="2743200" y="5029200"/>
            <a:ext cx="2057400" cy="1568450"/>
            <a:chOff x="3360" y="2976"/>
            <a:chExt cx="1296" cy="988"/>
          </a:xfrm>
        </p:grpSpPr>
        <p:pic>
          <p:nvPicPr>
            <p:cNvPr id="71697" name="图片 1929224" descr="Colorful_ScreenNoAd"/>
            <p:cNvPicPr>
              <a:picLocks noChangeAspect="1"/>
            </p:cNvPicPr>
            <p:nvPr/>
          </p:nvPicPr>
          <p:blipFill>
            <a:blip r:embed="rId3"/>
            <a:stretch>
              <a:fillRect/>
            </a:stretch>
          </p:blipFill>
          <p:spPr>
            <a:xfrm>
              <a:off x="3408" y="2976"/>
              <a:ext cx="720" cy="515"/>
            </a:xfrm>
            <a:prstGeom prst="rect">
              <a:avLst/>
            </a:prstGeom>
            <a:noFill/>
            <a:ln w="9525">
              <a:noFill/>
            </a:ln>
          </p:spPr>
        </p:pic>
        <p:sp>
          <p:nvSpPr>
            <p:cNvPr id="71698" name="文本框 1929225"/>
            <p:cNvSpPr txBox="1"/>
            <p:nvPr/>
          </p:nvSpPr>
          <p:spPr>
            <a:xfrm>
              <a:off x="3360" y="3504"/>
              <a:ext cx="1296" cy="46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1400" b="1" dirty="0"/>
                <a:t>eRemote</a:t>
              </a:r>
              <a:endParaRPr lang="en-US" altLang="zh-CN" sz="1400" b="1" dirty="0"/>
            </a:p>
            <a:p>
              <a:pPr marL="0" lvl="0" indent="0" eaLnBrk="1" hangingPunct="1">
                <a:spcBef>
                  <a:spcPct val="0"/>
                </a:spcBef>
                <a:buClrTx/>
                <a:buSzTx/>
                <a:buFont typeface="Arial" panose="020B0604020202020204" pitchFamily="34" charset="0"/>
                <a:buNone/>
              </a:pPr>
              <a:r>
                <a:rPr lang="en-US" altLang="zh-CN" sz="1400" b="1" dirty="0"/>
                <a:t>Intelligent Home Controller</a:t>
              </a:r>
              <a:endParaRPr lang="en-US" altLang="zh-CN" sz="1400" b="1" dirty="0"/>
            </a:p>
          </p:txBody>
        </p:sp>
      </p:grpSp>
      <p:grpSp>
        <p:nvGrpSpPr>
          <p:cNvPr id="1929227" name="组合 1929226"/>
          <p:cNvGrpSpPr/>
          <p:nvPr/>
        </p:nvGrpSpPr>
        <p:grpSpPr>
          <a:xfrm>
            <a:off x="2286000" y="1250950"/>
            <a:ext cx="1676400" cy="1873250"/>
            <a:chOff x="2256" y="1200"/>
            <a:chExt cx="1056" cy="1180"/>
          </a:xfrm>
        </p:grpSpPr>
        <p:pic>
          <p:nvPicPr>
            <p:cNvPr id="71695" name="图片 1929227" descr="tds7000"/>
            <p:cNvPicPr>
              <a:picLocks noChangeAspect="1"/>
            </p:cNvPicPr>
            <p:nvPr/>
          </p:nvPicPr>
          <p:blipFill>
            <a:blip r:embed="rId4"/>
            <a:stretch>
              <a:fillRect/>
            </a:stretch>
          </p:blipFill>
          <p:spPr>
            <a:xfrm>
              <a:off x="2262" y="1200"/>
              <a:ext cx="1044" cy="727"/>
            </a:xfrm>
            <a:prstGeom prst="rect">
              <a:avLst/>
            </a:prstGeom>
            <a:noFill/>
            <a:ln w="9525">
              <a:noFill/>
            </a:ln>
          </p:spPr>
        </p:pic>
        <p:sp>
          <p:nvSpPr>
            <p:cNvPr id="71696" name="文本框 1929228"/>
            <p:cNvSpPr txBox="1"/>
            <p:nvPr/>
          </p:nvSpPr>
          <p:spPr>
            <a:xfrm>
              <a:off x="2256" y="1920"/>
              <a:ext cx="1056" cy="46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a:spcBef>
                  <a:spcPct val="0"/>
                </a:spcBef>
                <a:buClrTx/>
                <a:buSzTx/>
                <a:buFont typeface="Arial" panose="020B0604020202020204" pitchFamily="34" charset="0"/>
                <a:buNone/>
              </a:pPr>
              <a:r>
                <a:rPr lang="en-US" altLang="zh-CN" sz="1400" b="1" dirty="0"/>
                <a:t>Tektronix TDS7000 Digital Oscilloscopes</a:t>
              </a:r>
              <a:endParaRPr lang="en-US" altLang="zh-CN" sz="1400" b="1" dirty="0"/>
            </a:p>
          </p:txBody>
        </p:sp>
      </p:grpSp>
      <p:grpSp>
        <p:nvGrpSpPr>
          <p:cNvPr id="1929230" name="组合 1929229"/>
          <p:cNvGrpSpPr/>
          <p:nvPr/>
        </p:nvGrpSpPr>
        <p:grpSpPr>
          <a:xfrm>
            <a:off x="304800" y="4648200"/>
            <a:ext cx="2286000" cy="1355725"/>
            <a:chOff x="1440" y="1680"/>
            <a:chExt cx="1152" cy="854"/>
          </a:xfrm>
        </p:grpSpPr>
        <p:pic>
          <p:nvPicPr>
            <p:cNvPr id="71693" name="图片 1929230" descr="nixvue72"/>
            <p:cNvPicPr>
              <a:picLocks noChangeAspect="1"/>
            </p:cNvPicPr>
            <p:nvPr/>
          </p:nvPicPr>
          <p:blipFill>
            <a:blip r:embed="rId5"/>
            <a:stretch>
              <a:fillRect/>
            </a:stretch>
          </p:blipFill>
          <p:spPr>
            <a:xfrm>
              <a:off x="1659" y="1680"/>
              <a:ext cx="494" cy="534"/>
            </a:xfrm>
            <a:prstGeom prst="rect">
              <a:avLst/>
            </a:prstGeom>
            <a:noFill/>
            <a:ln w="9525">
              <a:noFill/>
            </a:ln>
          </p:spPr>
        </p:pic>
        <p:sp>
          <p:nvSpPr>
            <p:cNvPr id="71694" name="文本框 1929231"/>
            <p:cNvSpPr txBox="1"/>
            <p:nvPr/>
          </p:nvSpPr>
          <p:spPr>
            <a:xfrm>
              <a:off x="1440" y="2208"/>
              <a:ext cx="1152" cy="3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1400" b="1" dirty="0"/>
                <a:t>Nixvue Digital Album</a:t>
              </a:r>
              <a:endParaRPr lang="en-US" altLang="zh-CN" sz="1400" b="1" dirty="0"/>
            </a:p>
            <a:p>
              <a:pPr marL="0" lvl="0" indent="0" eaLnBrk="1" hangingPunct="1">
                <a:spcBef>
                  <a:spcPct val="0"/>
                </a:spcBef>
                <a:buClrTx/>
                <a:buSzTx/>
                <a:buFont typeface="Arial" panose="020B0604020202020204" pitchFamily="34" charset="0"/>
                <a:buNone/>
              </a:pPr>
              <a:r>
                <a:rPr lang="en-US" altLang="zh-CN" sz="1400" b="1" dirty="0"/>
                <a:t>Digital Photo Album</a:t>
              </a:r>
              <a:endParaRPr lang="en-US" altLang="zh-CN" sz="1400" b="1" dirty="0"/>
            </a:p>
          </p:txBody>
        </p:sp>
      </p:grpSp>
      <p:sp>
        <p:nvSpPr>
          <p:cNvPr id="71687" name="文本框 1929232"/>
          <p:cNvSpPr txBox="1"/>
          <p:nvPr/>
        </p:nvSpPr>
        <p:spPr>
          <a:xfrm>
            <a:off x="1228725" y="196850"/>
            <a:ext cx="7610475" cy="579438"/>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50000"/>
              </a:spcBef>
              <a:buClrTx/>
              <a:buSzTx/>
              <a:buFont typeface="Arial" panose="020B0604020202020204" pitchFamily="34" charset="0"/>
              <a:buNone/>
            </a:pPr>
            <a:r>
              <a:rPr lang="zh-CN" altLang="en-US" dirty="0">
                <a:latin typeface="Times New Roman" panose="02020603050405020304" pitchFamily="18" charset="0"/>
                <a:ea typeface="黑体" panose="02010609060101010101" pitchFamily="49" charset="-122"/>
              </a:rPr>
              <a:t>一些典型的嵌入式系统应用实例</a:t>
            </a:r>
            <a:endParaRPr lang="zh-CN" altLang="en-US" dirty="0">
              <a:latin typeface="Times New Roman" panose="02020603050405020304" pitchFamily="18" charset="0"/>
              <a:ea typeface="黑体" panose="02010609060101010101" pitchFamily="49" charset="-122"/>
            </a:endParaRPr>
          </a:p>
        </p:txBody>
      </p:sp>
      <p:pic>
        <p:nvPicPr>
          <p:cNvPr id="1929234" name="图片 1929233" descr="jpl-4b"/>
          <p:cNvPicPr>
            <a:picLocks noChangeAspect="1"/>
          </p:cNvPicPr>
          <p:nvPr/>
        </p:nvPicPr>
        <p:blipFill>
          <a:blip r:embed="rId6"/>
          <a:stretch>
            <a:fillRect/>
          </a:stretch>
        </p:blipFill>
        <p:spPr>
          <a:xfrm>
            <a:off x="4876800" y="1600200"/>
            <a:ext cx="1289050" cy="1905000"/>
          </a:xfrm>
          <a:prstGeom prst="rect">
            <a:avLst/>
          </a:prstGeom>
          <a:noFill/>
          <a:ln w="38100" cap="flat" cmpd="sng">
            <a:solidFill>
              <a:schemeClr val="tx2"/>
            </a:solidFill>
            <a:prstDash val="solid"/>
            <a:miter/>
            <a:headEnd type="none" w="med" len="med"/>
            <a:tailEnd type="none" w="med" len="med"/>
          </a:ln>
        </p:spPr>
      </p:pic>
      <p:graphicFrame>
        <p:nvGraphicFramePr>
          <p:cNvPr id="1929235" name="对象 1929234"/>
          <p:cNvGraphicFramePr/>
          <p:nvPr/>
        </p:nvGraphicFramePr>
        <p:xfrm>
          <a:off x="6858000" y="1219200"/>
          <a:ext cx="1981200" cy="1600200"/>
        </p:xfrm>
        <a:graphic>
          <a:graphicData uri="http://schemas.openxmlformats.org/presentationml/2006/ole">
            <mc:AlternateContent xmlns:mc="http://schemas.openxmlformats.org/markup-compatibility/2006">
              <mc:Choice xmlns:v="urn:schemas-microsoft-com:vml" Requires="v">
                <p:oleObj spid="_x0000_s3084" name="" r:id="rId7" imgW="3162300" imgH="2733675" progId="Paint.Picture">
                  <p:embed/>
                </p:oleObj>
              </mc:Choice>
              <mc:Fallback>
                <p:oleObj name="" r:id="rId7" imgW="3162300" imgH="2733675" progId="Paint.Picture">
                  <p:embed/>
                  <p:pic>
                    <p:nvPicPr>
                      <p:cNvPr id="0" name="图片 3083"/>
                      <p:cNvPicPr/>
                      <p:nvPr/>
                    </p:nvPicPr>
                    <p:blipFill>
                      <a:blip r:embed="rId8"/>
                      <a:stretch>
                        <a:fillRect/>
                      </a:stretch>
                    </p:blipFill>
                    <p:spPr>
                      <a:xfrm>
                        <a:off x="6858000" y="1219200"/>
                        <a:ext cx="1981200" cy="1600200"/>
                      </a:xfrm>
                      <a:prstGeom prst="rect">
                        <a:avLst/>
                      </a:prstGeom>
                      <a:noFill/>
                      <a:ln w="38100">
                        <a:noFill/>
                        <a:miter/>
                      </a:ln>
                    </p:spPr>
                  </p:pic>
                </p:oleObj>
              </mc:Fallback>
            </mc:AlternateContent>
          </a:graphicData>
        </a:graphic>
      </p:graphicFrame>
      <p:graphicFrame>
        <p:nvGraphicFramePr>
          <p:cNvPr id="1929236" name="对象 1929235"/>
          <p:cNvGraphicFramePr/>
          <p:nvPr/>
        </p:nvGraphicFramePr>
        <p:xfrm>
          <a:off x="4572000" y="4800600"/>
          <a:ext cx="1752600" cy="1219200"/>
        </p:xfrm>
        <a:graphic>
          <a:graphicData uri="http://schemas.openxmlformats.org/presentationml/2006/ole">
            <mc:AlternateContent xmlns:mc="http://schemas.openxmlformats.org/markup-compatibility/2006">
              <mc:Choice xmlns:v="urn:schemas-microsoft-com:vml" Requires="v">
                <p:oleObj spid="_x0000_s3083" name="" r:id="rId9" imgW="7700010" imgH="5245735" progId="Paint.Picture">
                  <p:embed/>
                </p:oleObj>
              </mc:Choice>
              <mc:Fallback>
                <p:oleObj name="" r:id="rId9" imgW="7700010" imgH="5245735" progId="Paint.Picture">
                  <p:embed/>
                  <p:pic>
                    <p:nvPicPr>
                      <p:cNvPr id="0" name="图片 3082"/>
                      <p:cNvPicPr/>
                      <p:nvPr/>
                    </p:nvPicPr>
                    <p:blipFill>
                      <a:blip r:embed="rId10"/>
                      <a:stretch>
                        <a:fillRect/>
                      </a:stretch>
                    </p:blipFill>
                    <p:spPr>
                      <a:xfrm>
                        <a:off x="4572000" y="4800600"/>
                        <a:ext cx="1752600" cy="1219200"/>
                      </a:xfrm>
                      <a:prstGeom prst="rect">
                        <a:avLst/>
                      </a:prstGeom>
                      <a:noFill/>
                      <a:ln w="38100">
                        <a:noFill/>
                        <a:miter/>
                      </a:ln>
                    </p:spPr>
                  </p:pic>
                </p:oleObj>
              </mc:Fallback>
            </mc:AlternateContent>
          </a:graphicData>
        </a:graphic>
      </p:graphicFrame>
      <p:graphicFrame>
        <p:nvGraphicFramePr>
          <p:cNvPr id="1929237" name="对象 1929236"/>
          <p:cNvGraphicFramePr/>
          <p:nvPr/>
        </p:nvGraphicFramePr>
        <p:xfrm>
          <a:off x="7315200" y="3124200"/>
          <a:ext cx="1447800" cy="1676400"/>
        </p:xfrm>
        <a:graphic>
          <a:graphicData uri="http://schemas.openxmlformats.org/presentationml/2006/ole">
            <mc:AlternateContent xmlns:mc="http://schemas.openxmlformats.org/markup-compatibility/2006">
              <mc:Choice xmlns:v="urn:schemas-microsoft-com:vml" Requires="v">
                <p:oleObj spid="_x0000_s3080" name="" r:id="rId11" imgW="5755640" imgH="7565390" progId="Paint.Picture">
                  <p:embed/>
                </p:oleObj>
              </mc:Choice>
              <mc:Fallback>
                <p:oleObj name="" r:id="rId11" imgW="5755640" imgH="7565390" progId="Paint.Picture">
                  <p:embed/>
                  <p:pic>
                    <p:nvPicPr>
                      <p:cNvPr id="0" name="图片 3079"/>
                      <p:cNvPicPr/>
                      <p:nvPr/>
                    </p:nvPicPr>
                    <p:blipFill>
                      <a:blip r:embed="rId12"/>
                      <a:stretch>
                        <a:fillRect/>
                      </a:stretch>
                    </p:blipFill>
                    <p:spPr>
                      <a:xfrm>
                        <a:off x="7315200" y="3124200"/>
                        <a:ext cx="1447800" cy="1676400"/>
                      </a:xfrm>
                      <a:prstGeom prst="rect">
                        <a:avLst/>
                      </a:prstGeom>
                      <a:noFill/>
                      <a:ln w="38100">
                        <a:noFill/>
                        <a:miter/>
                      </a:ln>
                    </p:spPr>
                  </p:pic>
                </p:oleObj>
              </mc:Fallback>
            </mc:AlternateContent>
          </a:graphicData>
        </a:graphic>
      </p:graphicFrame>
      <p:graphicFrame>
        <p:nvGraphicFramePr>
          <p:cNvPr id="1929238" name="对象 1929237"/>
          <p:cNvGraphicFramePr/>
          <p:nvPr/>
        </p:nvGraphicFramePr>
        <p:xfrm>
          <a:off x="7086600" y="5105400"/>
          <a:ext cx="1600200" cy="1524000"/>
        </p:xfrm>
        <a:graphic>
          <a:graphicData uri="http://schemas.openxmlformats.org/presentationml/2006/ole">
            <mc:AlternateContent xmlns:mc="http://schemas.openxmlformats.org/markup-compatibility/2006">
              <mc:Choice xmlns:v="urn:schemas-microsoft-com:vml" Requires="v">
                <p:oleObj spid="_x0000_s3082" name="" r:id="rId13" imgW="9481185" imgH="8537575" progId="Paint.Picture">
                  <p:embed/>
                </p:oleObj>
              </mc:Choice>
              <mc:Fallback>
                <p:oleObj name="" r:id="rId13" imgW="9481185" imgH="8537575" progId="Paint.Picture">
                  <p:embed/>
                  <p:pic>
                    <p:nvPicPr>
                      <p:cNvPr id="0" name="图片 3081"/>
                      <p:cNvPicPr/>
                      <p:nvPr/>
                    </p:nvPicPr>
                    <p:blipFill>
                      <a:blip r:embed="rId14"/>
                      <a:stretch>
                        <a:fillRect/>
                      </a:stretch>
                    </p:blipFill>
                    <p:spPr>
                      <a:xfrm>
                        <a:off x="7086600" y="5105400"/>
                        <a:ext cx="1600200" cy="1524000"/>
                      </a:xfrm>
                      <a:prstGeom prst="rect">
                        <a:avLst/>
                      </a:prstGeom>
                      <a:noFill/>
                      <a:ln w="38100">
                        <a:noFill/>
                        <a:miter/>
                      </a:ln>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29218"/>
                                        </p:tgtEl>
                                        <p:attrNameLst>
                                          <p:attrName>style.visibility</p:attrName>
                                        </p:attrNameLst>
                                      </p:cBhvr>
                                      <p:to>
                                        <p:strVal val="visible"/>
                                      </p:to>
                                    </p:set>
                                    <p:animEffect transition="in" filter="box(in)">
                                      <p:cBhvr>
                                        <p:cTn id="7" dur="500"/>
                                        <p:tgtEl>
                                          <p:spTgt spid="192921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29221"/>
                                        </p:tgtEl>
                                        <p:attrNameLst>
                                          <p:attrName>style.visibility</p:attrName>
                                        </p:attrNameLst>
                                      </p:cBhvr>
                                      <p:to>
                                        <p:strVal val="visible"/>
                                      </p:to>
                                    </p:set>
                                    <p:animEffect transition="in" filter="checkerboard(across)">
                                      <p:cBhvr>
                                        <p:cTn id="12" dur="500"/>
                                        <p:tgtEl>
                                          <p:spTgt spid="1929221"/>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nodeType="clickEffect">
                                  <p:stCondLst>
                                    <p:cond delay="0"/>
                                  </p:stCondLst>
                                  <p:childTnLst>
                                    <p:set>
                                      <p:cBhvr>
                                        <p:cTn id="16" dur="1" fill="hold">
                                          <p:stCondLst>
                                            <p:cond delay="0"/>
                                          </p:stCondLst>
                                        </p:cTn>
                                        <p:tgtEl>
                                          <p:spTgt spid="1929224"/>
                                        </p:tgtEl>
                                        <p:attrNameLst>
                                          <p:attrName>style.visibility</p:attrName>
                                        </p:attrNameLst>
                                      </p:cBhvr>
                                      <p:to>
                                        <p:strVal val="visible"/>
                                      </p:to>
                                    </p:set>
                                    <p:anim calcmode="lin" valueType="num">
                                      <p:cBhvr>
                                        <p:cTn id="17" dur="1000" fill="hold"/>
                                        <p:tgtEl>
                                          <p:spTgt spid="1929224"/>
                                        </p:tgtEl>
                                        <p:attrNameLst>
                                          <p:attrName>ppt_w</p:attrName>
                                        </p:attrNameLst>
                                      </p:cBhvr>
                                      <p:tavLst>
                                        <p:tav tm="0">
                                          <p:val>
                                            <p:fltVal val="0.000000"/>
                                          </p:val>
                                        </p:tav>
                                        <p:tav tm="100000">
                                          <p:val>
                                            <p:strVal val="#ppt_w"/>
                                          </p:val>
                                        </p:tav>
                                      </p:tavLst>
                                    </p:anim>
                                    <p:anim calcmode="lin" valueType="num">
                                      <p:cBhvr>
                                        <p:cTn id="18" dur="1000" fill="hold"/>
                                        <p:tgtEl>
                                          <p:spTgt spid="1929224"/>
                                        </p:tgtEl>
                                        <p:attrNameLst>
                                          <p:attrName>ppt_h</p:attrName>
                                        </p:attrNameLst>
                                      </p:cBhvr>
                                      <p:tavLst>
                                        <p:tav tm="0">
                                          <p:val>
                                            <p:fltVal val="0.000000"/>
                                          </p:val>
                                        </p:tav>
                                        <p:tav tm="100000">
                                          <p:val>
                                            <p:strVal val="#ppt_h"/>
                                          </p:val>
                                        </p:tav>
                                      </p:tavLst>
                                    </p:anim>
                                    <p:anim calcmode="lin" valueType="num">
                                      <p:cBhvr>
                                        <p:cTn id="19" dur="1000" fill="hold"/>
                                        <p:tgtEl>
                                          <p:spTgt spid="1929224"/>
                                        </p:tgtEl>
                                        <p:attrNameLst>
                                          <p:attrName>ppt_x</p:attrName>
                                        </p:attrNameLst>
                                      </p:cBhvr>
                                      <p:tavLst>
                                        <p:tav tm="0" fmla="#ppt_x+(cos(-2*pi*(1-$))*-#ppt_x-sin(-2*pi*(1-$))*(1-#ppt_y))*(1-$)">
                                          <p:val>
                                            <p:fltVal val="0.000000"/>
                                          </p:val>
                                        </p:tav>
                                        <p:tav tm="100000">
                                          <p:val>
                                            <p:fltVal val="1.000000"/>
                                          </p:val>
                                        </p:tav>
                                      </p:tavLst>
                                    </p:anim>
                                    <p:anim calcmode="lin" valueType="num">
                                      <p:cBhvr>
                                        <p:cTn id="20" dur="1000" fill="hold"/>
                                        <p:tgtEl>
                                          <p:spTgt spid="1929224"/>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29227"/>
                                        </p:tgtEl>
                                        <p:attrNameLst>
                                          <p:attrName>style.visibility</p:attrName>
                                        </p:attrNameLst>
                                      </p:cBhvr>
                                      <p:to>
                                        <p:strVal val="visible"/>
                                      </p:to>
                                    </p:set>
                                    <p:anim calcmode="lin" valueType="num">
                                      <p:cBhvr>
                                        <p:cTn id="25" dur="500" fill="hold"/>
                                        <p:tgtEl>
                                          <p:spTgt spid="1929227"/>
                                        </p:tgtEl>
                                        <p:attrNameLst>
                                          <p:attrName>ppt_x</p:attrName>
                                        </p:attrNameLst>
                                      </p:cBhvr>
                                      <p:tavLst>
                                        <p:tav tm="0">
                                          <p:val>
                                            <p:strVal val="#ppt_x"/>
                                          </p:val>
                                        </p:tav>
                                        <p:tav tm="100000">
                                          <p:val>
                                            <p:strVal val="#ppt_x"/>
                                          </p:val>
                                        </p:tav>
                                      </p:tavLst>
                                    </p:anim>
                                    <p:anim calcmode="lin" valueType="num">
                                      <p:cBhvr>
                                        <p:cTn id="26" dur="500" fill="hold"/>
                                        <p:tgtEl>
                                          <p:spTgt spid="19292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929230"/>
                                        </p:tgtEl>
                                        <p:attrNameLst>
                                          <p:attrName>style.visibility</p:attrName>
                                        </p:attrNameLst>
                                      </p:cBhvr>
                                      <p:to>
                                        <p:strVal val="visible"/>
                                      </p:to>
                                    </p:set>
                                    <p:anim calcmode="lin" valueType="num">
                                      <p:cBhvr>
                                        <p:cTn id="31" dur="500" fill="hold"/>
                                        <p:tgtEl>
                                          <p:spTgt spid="1929230"/>
                                        </p:tgtEl>
                                        <p:attrNameLst>
                                          <p:attrName>ppt_x</p:attrName>
                                        </p:attrNameLst>
                                      </p:cBhvr>
                                      <p:tavLst>
                                        <p:tav tm="0">
                                          <p:val>
                                            <p:strVal val="1+#ppt_w/2"/>
                                          </p:val>
                                        </p:tav>
                                        <p:tav tm="100000">
                                          <p:val>
                                            <p:strVal val="#ppt_x"/>
                                          </p:val>
                                        </p:tav>
                                      </p:tavLst>
                                    </p:anim>
                                    <p:anim calcmode="lin" valueType="num">
                                      <p:cBhvr>
                                        <p:cTn id="32" dur="500" fill="hold"/>
                                        <p:tgtEl>
                                          <p:spTgt spid="192923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929234"/>
                                        </p:tgtEl>
                                        <p:attrNameLst>
                                          <p:attrName>style.visibility</p:attrName>
                                        </p:attrNameLst>
                                      </p:cBhvr>
                                      <p:to>
                                        <p:strVal val="visible"/>
                                      </p:to>
                                    </p:set>
                                    <p:anim calcmode="lin" valueType="num">
                                      <p:cBhvr>
                                        <p:cTn id="37" dur="500" fill="hold"/>
                                        <p:tgtEl>
                                          <p:spTgt spid="1929234"/>
                                        </p:tgtEl>
                                        <p:attrNameLst>
                                          <p:attrName>ppt_x</p:attrName>
                                        </p:attrNameLst>
                                      </p:cBhvr>
                                      <p:tavLst>
                                        <p:tav tm="0">
                                          <p:val>
                                            <p:strVal val="0-#ppt_w/2"/>
                                          </p:val>
                                        </p:tav>
                                        <p:tav tm="100000">
                                          <p:val>
                                            <p:strVal val="#ppt_x"/>
                                          </p:val>
                                        </p:tav>
                                      </p:tavLst>
                                    </p:anim>
                                    <p:anim calcmode="lin" valueType="num">
                                      <p:cBhvr>
                                        <p:cTn id="38" dur="500" fill="hold"/>
                                        <p:tgtEl>
                                          <p:spTgt spid="192923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1929237"/>
                                        </p:tgtEl>
                                        <p:attrNameLst>
                                          <p:attrName>style.visibility</p:attrName>
                                        </p:attrNameLst>
                                      </p:cBhvr>
                                      <p:to>
                                        <p:strVal val="visible"/>
                                      </p:to>
                                    </p:set>
                                    <p:animEffect transition="in" filter="checkerboard(across)">
                                      <p:cBhvr>
                                        <p:cTn id="43" dur="500"/>
                                        <p:tgtEl>
                                          <p:spTgt spid="1929237"/>
                                        </p:tgtEl>
                                      </p:cBhvr>
                                    </p:animEffect>
                                  </p:childTnLst>
                                  <p:subTnLst>
                                    <p:audio>
                                      <p:cMediaNode>
                                        <p:cTn display="0" masterRel="sameClick">
                                          <p:stCondLst>
                                            <p:cond evt="begin" delay="0">
                                              <p:tn val="41"/>
                                            </p:cond>
                                          </p:stCondLst>
                                          <p:endCondLst>
                                            <p:cond evt="onStopAudio" delay="0">
                                              <p:tgtEl>
                                                <p:sldTgt/>
                                              </p:tgtEl>
                                            </p:cond>
                                          </p:endCondLst>
                                        </p:cTn>
                                        <p:tgtEl>
                                          <p:sndTgt r:embed="rId15" name="Laser"/>
                                        </p:tgtEl>
                                      </p:cMediaNode>
                                    </p:audio>
                                  </p:sub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929236"/>
                                        </p:tgtEl>
                                        <p:attrNameLst>
                                          <p:attrName>style.visibility</p:attrName>
                                        </p:attrNameLst>
                                      </p:cBhvr>
                                      <p:to>
                                        <p:strVal val="visible"/>
                                      </p:to>
                                    </p:set>
                                    <p:animEffect transition="in" filter="blinds(horizontal)">
                                      <p:cBhvr>
                                        <p:cTn id="48" dur="500"/>
                                        <p:tgtEl>
                                          <p:spTgt spid="1929236"/>
                                        </p:tgtEl>
                                      </p:cBhvr>
                                    </p:animEffect>
                                  </p:childTnLst>
                                  <p:subTnLst>
                                    <p:audio>
                                      <p:cMediaNode>
                                        <p:cTn display="0" masterRel="sameClick">
                                          <p:stCondLst>
                                            <p:cond evt="begin" delay="0">
                                              <p:tn val="46"/>
                                            </p:cond>
                                          </p:stCondLst>
                                          <p:endCondLst>
                                            <p:cond evt="onStopAudio" delay="0">
                                              <p:tgtEl>
                                                <p:sldTgt/>
                                              </p:tgtEl>
                                            </p:cond>
                                          </p:endCondLst>
                                        </p:cTn>
                                        <p:tgtEl>
                                          <p:sndTgt r:embed="rId16" name="Whoosh"/>
                                        </p:tgtEl>
                                      </p:cMediaNode>
                                    </p:audio>
                                  </p:subTnLst>
                                </p:cTn>
                              </p:par>
                            </p:childTnLst>
                          </p:cTn>
                        </p:par>
                      </p:childTnLst>
                    </p:cTn>
                  </p:par>
                  <p:par>
                    <p:cTn id="49" fill="hold">
                      <p:stCondLst>
                        <p:cond delay="indefinite"/>
                      </p:stCondLst>
                      <p:childTnLst>
                        <p:par>
                          <p:cTn id="50" fill="hold">
                            <p:stCondLst>
                              <p:cond delay="0"/>
                            </p:stCondLst>
                            <p:childTnLst>
                              <p:par>
                                <p:cTn id="51" presetID="15" presetClass="entr" presetSubtype="0" fill="hold" nodeType="clickEffect">
                                  <p:stCondLst>
                                    <p:cond delay="0"/>
                                  </p:stCondLst>
                                  <p:childTnLst>
                                    <p:set>
                                      <p:cBhvr>
                                        <p:cTn id="52" dur="1" fill="hold">
                                          <p:stCondLst>
                                            <p:cond delay="0"/>
                                          </p:stCondLst>
                                        </p:cTn>
                                        <p:tgtEl>
                                          <p:spTgt spid="1929238"/>
                                        </p:tgtEl>
                                        <p:attrNameLst>
                                          <p:attrName>style.visibility</p:attrName>
                                        </p:attrNameLst>
                                      </p:cBhvr>
                                      <p:to>
                                        <p:strVal val="visible"/>
                                      </p:to>
                                    </p:set>
                                    <p:anim calcmode="lin" valueType="num">
                                      <p:cBhvr>
                                        <p:cTn id="53" dur="1000" fill="hold"/>
                                        <p:tgtEl>
                                          <p:spTgt spid="1929238"/>
                                        </p:tgtEl>
                                        <p:attrNameLst>
                                          <p:attrName>ppt_w</p:attrName>
                                        </p:attrNameLst>
                                      </p:cBhvr>
                                      <p:tavLst>
                                        <p:tav tm="0">
                                          <p:val>
                                            <p:fltVal val="0.000000"/>
                                          </p:val>
                                        </p:tav>
                                        <p:tav tm="100000">
                                          <p:val>
                                            <p:strVal val="#ppt_w"/>
                                          </p:val>
                                        </p:tav>
                                      </p:tavLst>
                                    </p:anim>
                                    <p:anim calcmode="lin" valueType="num">
                                      <p:cBhvr>
                                        <p:cTn id="54" dur="1000" fill="hold"/>
                                        <p:tgtEl>
                                          <p:spTgt spid="1929238"/>
                                        </p:tgtEl>
                                        <p:attrNameLst>
                                          <p:attrName>ppt_h</p:attrName>
                                        </p:attrNameLst>
                                      </p:cBhvr>
                                      <p:tavLst>
                                        <p:tav tm="0">
                                          <p:val>
                                            <p:fltVal val="0.000000"/>
                                          </p:val>
                                        </p:tav>
                                        <p:tav tm="100000">
                                          <p:val>
                                            <p:strVal val="#ppt_h"/>
                                          </p:val>
                                        </p:tav>
                                      </p:tavLst>
                                    </p:anim>
                                    <p:anim calcmode="lin" valueType="num">
                                      <p:cBhvr>
                                        <p:cTn id="55" dur="1000" fill="hold"/>
                                        <p:tgtEl>
                                          <p:spTgt spid="1929238"/>
                                        </p:tgtEl>
                                        <p:attrNameLst>
                                          <p:attrName>ppt_x</p:attrName>
                                        </p:attrNameLst>
                                      </p:cBhvr>
                                      <p:tavLst>
                                        <p:tav tm="0" fmla="#ppt_x+(cos(-2*pi*(1-$))*-#ppt_x-sin(-2*pi*(1-$))*(1-#ppt_y))*(1-$)">
                                          <p:val>
                                            <p:fltVal val="0.000000"/>
                                          </p:val>
                                        </p:tav>
                                        <p:tav tm="100000">
                                          <p:val>
                                            <p:fltVal val="1.000000"/>
                                          </p:val>
                                        </p:tav>
                                      </p:tavLst>
                                    </p:anim>
                                    <p:anim calcmode="lin" valueType="num">
                                      <p:cBhvr>
                                        <p:cTn id="56" dur="1000" fill="hold"/>
                                        <p:tgtEl>
                                          <p:spTgt spid="1929238"/>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929235"/>
                                        </p:tgtEl>
                                        <p:attrNameLst>
                                          <p:attrName>style.visibility</p:attrName>
                                        </p:attrNameLst>
                                      </p:cBhvr>
                                      <p:to>
                                        <p:strVal val="visible"/>
                                      </p:to>
                                    </p:set>
                                    <p:animEffect transition="in" filter="dissolve">
                                      <p:cBhvr>
                                        <p:cTn id="61" dur="500"/>
                                        <p:tgtEl>
                                          <p:spTgt spid="1929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4" name="标题 2544644" descr="Krcp1-2"/>
          <p:cNvPicPr>
            <a:picLocks noGrp="1" noChangeAspect="1"/>
          </p:cNvPicPr>
          <p:nvPr>
            <p:ph type="title"/>
          </p:nvPr>
        </p:nvPicPr>
        <p:blipFill>
          <a:blip r:embed="rId1"/>
          <a:srcRect/>
          <a:stretch>
            <a:fillRect/>
          </a:stretch>
        </p:blipFill>
        <p:spPr>
          <a:xfrm>
            <a:off x="774700" y="1320800"/>
            <a:ext cx="7454900" cy="5080000"/>
          </a:xfrm>
        </p:spPr>
      </p:pic>
      <p:sp>
        <p:nvSpPr>
          <p:cNvPr id="74755" name="矩形 2544645"/>
          <p:cNvSpPr/>
          <p:nvPr/>
        </p:nvSpPr>
        <p:spPr>
          <a:xfrm>
            <a:off x="2916238" y="0"/>
            <a:ext cx="4968875" cy="839788"/>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4400" dirty="0">
                <a:latin typeface="Times New Roman" panose="02020603050405020304" pitchFamily="18" charset="0"/>
                <a:ea typeface="黑体" panose="02010609060101010101" pitchFamily="49" charset="-122"/>
              </a:rPr>
              <a:t>现代化家庭</a:t>
            </a:r>
            <a:endParaRPr lang="zh-CN" altLang="en-US" sz="4400" dirty="0">
              <a:latin typeface="Times New Roman" panose="02020603050405020304" pitchFamily="18" charset="0"/>
              <a:ea typeface="黑体" panose="02010609060101010101" pitchFamily="49" charset="-122"/>
            </a:endParaRPr>
          </a:p>
        </p:txBody>
      </p:sp>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文本占位符 1933313"/>
          <p:cNvSpPr>
            <a:spLocks noGrp="1"/>
          </p:cNvSpPr>
          <p:nvPr>
            <p:ph type="body" sz="half" idx="1"/>
          </p:nvPr>
        </p:nvSpPr>
        <p:spPr>
          <a:xfrm>
            <a:off x="361950" y="1274763"/>
            <a:ext cx="7854950" cy="471487"/>
          </a:xfrm>
        </p:spPr>
        <p:txBody>
          <a:bodyPr vert="horz" wrap="square" lIns="91440" tIns="45720" rIns="91440" bIns="45720" anchor="t" anchorCtr="0"/>
          <a:p>
            <a:pPr eaLnBrk="1" hangingPunct="1">
              <a:buClr>
                <a:schemeClr val="folHlink"/>
              </a:buClr>
              <a:buSzPct val="60000"/>
              <a:buFont typeface="Wingdings" panose="05000000000000000000" pitchFamily="2" charset="2"/>
              <a:buNone/>
            </a:pPr>
            <a:r>
              <a:rPr lang="zh-CN" altLang="en-US" sz="2800" dirty="0"/>
              <a:t>汽车电子产品（</a:t>
            </a:r>
            <a:r>
              <a:rPr lang="en-US" altLang="zh-CN" sz="2800" dirty="0"/>
              <a:t>18</a:t>
            </a:r>
            <a:r>
              <a:rPr lang="zh-CN" altLang="en-US" sz="2800" dirty="0"/>
              <a:t>个嵌入式控制模块）</a:t>
            </a:r>
            <a:r>
              <a:rPr lang="en-US" altLang="zh-CN" sz="2800" dirty="0"/>
              <a:t>——CAN</a:t>
            </a:r>
            <a:r>
              <a:rPr lang="zh-CN" altLang="en-US" sz="2800" dirty="0"/>
              <a:t>总线网络</a:t>
            </a:r>
            <a:endParaRPr lang="zh-CN" altLang="en-US" sz="2800" dirty="0"/>
          </a:p>
        </p:txBody>
      </p:sp>
      <p:pic>
        <p:nvPicPr>
          <p:cNvPr id="78851" name="内容占位符 1933314"/>
          <p:cNvPicPr>
            <a:picLocks noGrp="1" noChangeAspect="1"/>
          </p:cNvPicPr>
          <p:nvPr>
            <p:ph sz="half" idx="2"/>
          </p:nvPr>
        </p:nvPicPr>
        <p:blipFill>
          <a:blip r:embed="rId1"/>
          <a:srcRect/>
          <a:stretch>
            <a:fillRect/>
          </a:stretch>
        </p:blipFill>
        <p:spPr>
          <a:xfrm>
            <a:off x="474663" y="1817688"/>
            <a:ext cx="7977187" cy="3925887"/>
          </a:xfrm>
        </p:spPr>
      </p:pic>
      <p:sp>
        <p:nvSpPr>
          <p:cNvPr id="78852" name="矩形 1933315"/>
          <p:cNvSpPr/>
          <p:nvPr/>
        </p:nvSpPr>
        <p:spPr>
          <a:xfrm>
            <a:off x="2060575" y="5730875"/>
            <a:ext cx="3810000" cy="471488"/>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342900" lvl="0" indent="-342900" eaLnBrk="1" hangingPunct="1">
              <a:buNone/>
            </a:pPr>
            <a:r>
              <a:rPr lang="en-US" altLang="zh-CN" sz="2800" dirty="0">
                <a:latin typeface="Tahoma" panose="020B0604030504040204" pitchFamily="34" charset="0"/>
              </a:rPr>
              <a:t>VOLVO S80</a:t>
            </a:r>
            <a:r>
              <a:rPr lang="zh-CN" altLang="en-US" sz="2800" dirty="0">
                <a:latin typeface="Times New Roman" panose="02020603050405020304" pitchFamily="18" charset="0"/>
              </a:rPr>
              <a:t>汽车的</a:t>
            </a:r>
            <a:r>
              <a:rPr lang="en-US" altLang="zh-CN" sz="2800" dirty="0">
                <a:latin typeface="Tahoma" panose="020B0604030504040204" pitchFamily="34" charset="0"/>
              </a:rPr>
              <a:t>CAN</a:t>
            </a:r>
            <a:r>
              <a:rPr lang="zh-CN" altLang="en-US" sz="2800" dirty="0">
                <a:latin typeface="Times New Roman" panose="02020603050405020304" pitchFamily="18" charset="0"/>
              </a:rPr>
              <a:t>总线网络</a:t>
            </a:r>
            <a:endParaRPr lang="zh-CN" altLang="en-US" sz="2800" dirty="0">
              <a:latin typeface="Times New Roman" panose="02020603050405020304" pitchFamily="18" charset="0"/>
            </a:endParaRPr>
          </a:p>
        </p:txBody>
      </p:sp>
      <p:sp>
        <p:nvSpPr>
          <p:cNvPr id="78853" name="矩形 1933316"/>
          <p:cNvSpPr/>
          <p:nvPr/>
        </p:nvSpPr>
        <p:spPr>
          <a:xfrm>
            <a:off x="1027113" y="128588"/>
            <a:ext cx="7583487" cy="787400"/>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254000" lvl="0" indent="-254000" algn="ctr" defTabSz="678180">
              <a:lnSpc>
                <a:spcPct val="90000"/>
              </a:lnSpc>
              <a:spcBef>
                <a:spcPct val="50000"/>
              </a:spcBef>
              <a:buClrTx/>
              <a:buSzPct val="75000"/>
              <a:buFont typeface="Arial" panose="020B0604020202020204" pitchFamily="34" charset="0"/>
              <a:buNone/>
            </a:pPr>
            <a:r>
              <a:rPr lang="en-US" altLang="zh-CN" dirty="0">
                <a:solidFill>
                  <a:srgbClr val="FFFF00"/>
                </a:solidFill>
                <a:latin typeface="黑体" panose="02010609060101010101" pitchFamily="49" charset="-122"/>
                <a:ea typeface="黑体" panose="02010609060101010101" pitchFamily="49" charset="-122"/>
              </a:rPr>
              <a:t>	</a:t>
            </a:r>
            <a:r>
              <a:rPr lang="zh-CN" altLang="en-US" sz="4400" dirty="0">
                <a:latin typeface="黑体" panose="02010609060101010101" pitchFamily="49" charset="-122"/>
                <a:ea typeface="黑体" panose="02010609060101010101" pitchFamily="49" charset="-122"/>
              </a:rPr>
              <a:t>嵌入式应用</a:t>
            </a:r>
            <a:r>
              <a:rPr lang="en-US" altLang="zh-CN" sz="4400" dirty="0">
                <a:latin typeface="黑体" panose="02010609060101010101" pitchFamily="49" charset="-122"/>
                <a:ea typeface="黑体" panose="02010609060101010101" pitchFamily="49" charset="-122"/>
              </a:rPr>
              <a:t>——</a:t>
            </a:r>
            <a:r>
              <a:rPr lang="zh-CN" altLang="en-US" sz="4400" dirty="0">
                <a:latin typeface="黑体" panose="02010609060101010101" pitchFamily="49" charset="-122"/>
                <a:ea typeface="黑体" panose="02010609060101010101" pitchFamily="49" charset="-122"/>
              </a:rPr>
              <a:t>汽车电子</a:t>
            </a:r>
            <a:endParaRPr lang="zh-CN" altLang="en-US" sz="4400" dirty="0">
              <a:latin typeface="黑体" panose="02010609060101010101" pitchFamily="49" charset="-122"/>
              <a:ea typeface="黑体" panose="02010609060101010101" pitchFamily="49" charset="-122"/>
            </a:endParaRPr>
          </a:p>
        </p:txBody>
      </p:sp>
    </p:spTree>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9874" name="对象 1934337"/>
          <p:cNvGraphicFramePr/>
          <p:nvPr/>
        </p:nvGraphicFramePr>
        <p:xfrm>
          <a:off x="755650" y="1100138"/>
          <a:ext cx="3733800" cy="1296987"/>
        </p:xfrm>
        <a:graphic>
          <a:graphicData uri="http://schemas.openxmlformats.org/presentationml/2006/ole">
            <mc:AlternateContent xmlns:mc="http://schemas.openxmlformats.org/markup-compatibility/2006">
              <mc:Choice xmlns:v="urn:schemas-microsoft-com:vml" Requires="v">
                <p:oleObj spid="_x0000_s3078" name="" r:id="rId1" imgW="2743200" imgH="952500" progId="MSPhotoEd.3">
                  <p:embed/>
                </p:oleObj>
              </mc:Choice>
              <mc:Fallback>
                <p:oleObj name="" r:id="rId1" imgW="2743200" imgH="952500" progId="MSPhotoEd.3">
                  <p:embed/>
                  <p:pic>
                    <p:nvPicPr>
                      <p:cNvPr id="0" name="图片 3077"/>
                      <p:cNvPicPr/>
                      <p:nvPr/>
                    </p:nvPicPr>
                    <p:blipFill>
                      <a:blip r:embed="rId2"/>
                      <a:stretch>
                        <a:fillRect/>
                      </a:stretch>
                    </p:blipFill>
                    <p:spPr>
                      <a:xfrm>
                        <a:off x="755650" y="1100138"/>
                        <a:ext cx="3733800" cy="1296987"/>
                      </a:xfrm>
                      <a:prstGeom prst="rect">
                        <a:avLst/>
                      </a:prstGeom>
                      <a:noFill/>
                      <a:ln w="38100">
                        <a:noFill/>
                        <a:miter/>
                      </a:ln>
                    </p:spPr>
                  </p:pic>
                </p:oleObj>
              </mc:Fallback>
            </mc:AlternateContent>
          </a:graphicData>
        </a:graphic>
      </p:graphicFrame>
      <p:pic>
        <p:nvPicPr>
          <p:cNvPr id="79875" name="图片 1934338" descr="sm_robosoccer"/>
          <p:cNvPicPr>
            <a:picLocks noChangeAspect="1"/>
          </p:cNvPicPr>
          <p:nvPr/>
        </p:nvPicPr>
        <p:blipFill>
          <a:blip r:embed="rId3"/>
          <a:stretch>
            <a:fillRect/>
          </a:stretch>
        </p:blipFill>
        <p:spPr>
          <a:xfrm>
            <a:off x="5854700" y="1100138"/>
            <a:ext cx="1905000" cy="1905000"/>
          </a:xfrm>
          <a:prstGeom prst="rect">
            <a:avLst/>
          </a:prstGeom>
          <a:noFill/>
          <a:ln w="9525">
            <a:noFill/>
          </a:ln>
        </p:spPr>
      </p:pic>
      <p:pic>
        <p:nvPicPr>
          <p:cNvPr id="79876" name="图片 1934339" descr="toyrobot"/>
          <p:cNvPicPr>
            <a:picLocks noChangeAspect="1"/>
          </p:cNvPicPr>
          <p:nvPr/>
        </p:nvPicPr>
        <p:blipFill>
          <a:blip r:embed="rId4"/>
          <a:stretch>
            <a:fillRect/>
          </a:stretch>
        </p:blipFill>
        <p:spPr>
          <a:xfrm>
            <a:off x="6245225" y="3827463"/>
            <a:ext cx="2667000" cy="2070100"/>
          </a:xfrm>
          <a:prstGeom prst="rect">
            <a:avLst/>
          </a:prstGeom>
          <a:noFill/>
          <a:ln w="9525">
            <a:noFill/>
          </a:ln>
        </p:spPr>
      </p:pic>
      <p:sp>
        <p:nvSpPr>
          <p:cNvPr id="79877" name="矩形 1934340"/>
          <p:cNvSpPr/>
          <p:nvPr/>
        </p:nvSpPr>
        <p:spPr>
          <a:xfrm>
            <a:off x="1296988" y="200025"/>
            <a:ext cx="7615237" cy="695325"/>
          </a:xfrm>
          <a:prstGeom prst="rect">
            <a:avLst/>
          </a:prstGeom>
          <a:noFill/>
          <a:ln w="9525">
            <a:noFill/>
          </a:ln>
        </p:spPr>
        <p:txBody>
          <a:bodyPr lIns="82550" tIns="41275" rIns="82550" bIns="41275"/>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254000" lvl="0" indent="-254000" algn="ctr" defTabSz="678180">
              <a:lnSpc>
                <a:spcPct val="90000"/>
              </a:lnSpc>
              <a:spcBef>
                <a:spcPct val="50000"/>
              </a:spcBef>
              <a:buClrTx/>
              <a:buSzPct val="75000"/>
              <a:buFont typeface="Arial" panose="020B0604020202020204" pitchFamily="34" charset="0"/>
              <a:buNone/>
            </a:pPr>
            <a:r>
              <a:rPr lang="zh-CN" altLang="en-US" sz="4400" dirty="0">
                <a:latin typeface="黑体" panose="02010609060101010101" pitchFamily="49" charset="-122"/>
                <a:ea typeface="黑体" panose="02010609060101010101" pitchFamily="49" charset="-122"/>
              </a:rPr>
              <a:t>智能玩具与机器人</a:t>
            </a:r>
            <a:endParaRPr lang="zh-CN" altLang="en-US" sz="4400" dirty="0">
              <a:latin typeface="黑体" panose="02010609060101010101" pitchFamily="49" charset="-122"/>
              <a:ea typeface="黑体" panose="02010609060101010101" pitchFamily="49" charset="-122"/>
            </a:endParaRPr>
          </a:p>
        </p:txBody>
      </p:sp>
      <p:graphicFrame>
        <p:nvGraphicFramePr>
          <p:cNvPr id="79878" name="对象 1934341"/>
          <p:cNvGraphicFramePr/>
          <p:nvPr/>
        </p:nvGraphicFramePr>
        <p:xfrm>
          <a:off x="3895725" y="3840163"/>
          <a:ext cx="2012950" cy="2057400"/>
        </p:xfrm>
        <a:graphic>
          <a:graphicData uri="http://schemas.openxmlformats.org/presentationml/2006/ole">
            <mc:AlternateContent xmlns:mc="http://schemas.openxmlformats.org/markup-compatibility/2006">
              <mc:Choice xmlns:v="urn:schemas-microsoft-com:vml" Requires="v">
                <p:oleObj spid="_x0000_s3077" name="" r:id="rId5" imgW="1304925" imgH="1333500" progId="MSPhotoEd.3">
                  <p:embed/>
                </p:oleObj>
              </mc:Choice>
              <mc:Fallback>
                <p:oleObj name="" r:id="rId5" imgW="1304925" imgH="1333500" progId="MSPhotoEd.3">
                  <p:embed/>
                  <p:pic>
                    <p:nvPicPr>
                      <p:cNvPr id="0" name="图片 3076"/>
                      <p:cNvPicPr/>
                      <p:nvPr/>
                    </p:nvPicPr>
                    <p:blipFill>
                      <a:blip r:embed="rId6"/>
                      <a:stretch>
                        <a:fillRect/>
                      </a:stretch>
                    </p:blipFill>
                    <p:spPr>
                      <a:xfrm>
                        <a:off x="3895725" y="3840163"/>
                        <a:ext cx="2012950" cy="2057400"/>
                      </a:xfrm>
                      <a:prstGeom prst="rect">
                        <a:avLst/>
                      </a:prstGeom>
                      <a:noFill/>
                      <a:ln w="38100">
                        <a:noFill/>
                        <a:miter/>
                      </a:ln>
                    </p:spPr>
                  </p:pic>
                </p:oleObj>
              </mc:Fallback>
            </mc:AlternateContent>
          </a:graphicData>
        </a:graphic>
      </p:graphicFrame>
      <p:graphicFrame>
        <p:nvGraphicFramePr>
          <p:cNvPr id="79879" name="对象 1934342"/>
          <p:cNvGraphicFramePr/>
          <p:nvPr/>
        </p:nvGraphicFramePr>
        <p:xfrm>
          <a:off x="709613" y="2667000"/>
          <a:ext cx="2590800" cy="3657600"/>
        </p:xfrm>
        <a:graphic>
          <a:graphicData uri="http://schemas.openxmlformats.org/presentationml/2006/ole">
            <mc:AlternateContent xmlns:mc="http://schemas.openxmlformats.org/markup-compatibility/2006">
              <mc:Choice xmlns:v="urn:schemas-microsoft-com:vml" Requires="v">
                <p:oleObj spid="_x0000_s3079" name="" r:id="rId7" imgW="1504950" imgH="2124075" progId="MSPhotoEd.3">
                  <p:embed/>
                </p:oleObj>
              </mc:Choice>
              <mc:Fallback>
                <p:oleObj name="" r:id="rId7" imgW="1504950" imgH="2124075" progId="MSPhotoEd.3">
                  <p:embed/>
                  <p:pic>
                    <p:nvPicPr>
                      <p:cNvPr id="0" name="图片 3078"/>
                      <p:cNvPicPr/>
                      <p:nvPr/>
                    </p:nvPicPr>
                    <p:blipFill>
                      <a:blip r:embed="rId8"/>
                      <a:stretch>
                        <a:fillRect/>
                      </a:stretch>
                    </p:blipFill>
                    <p:spPr>
                      <a:xfrm>
                        <a:off x="709613" y="2667000"/>
                        <a:ext cx="2590800" cy="3657600"/>
                      </a:xfrm>
                      <a:prstGeom prst="rect">
                        <a:avLst/>
                      </a:prstGeom>
                      <a:noFill/>
                      <a:ln w="38100">
                        <a:noFill/>
                        <a:miter/>
                      </a:ln>
                    </p:spPr>
                  </p:pic>
                </p:oleObj>
              </mc:Fallback>
            </mc:AlternateContent>
          </a:graphicData>
        </a:graphic>
      </p:graphicFrame>
    </p:spTree>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标题 1935361"/>
          <p:cNvSpPr>
            <a:spLocks noGrp="1"/>
          </p:cNvSpPr>
          <p:nvPr>
            <p:ph type="title"/>
          </p:nvPr>
        </p:nvSpPr>
        <p:spPr/>
        <p:txBody>
          <a:bodyPr vert="horz" wrap="square" lIns="91440" tIns="45720" rIns="91440" bIns="45720" anchor="b" anchorCtr="0"/>
          <a:p>
            <a:pPr eaLnBrk="1" hangingPunct="1"/>
            <a:r>
              <a:rPr lang="zh-CN" altLang="en-US" dirty="0"/>
              <a:t>嵌入式技术应用</a:t>
            </a:r>
            <a:r>
              <a:rPr lang="en-US" altLang="zh-CN" dirty="0"/>
              <a:t>——</a:t>
            </a:r>
            <a:r>
              <a:rPr lang="zh-CN" altLang="en-US" dirty="0"/>
              <a:t>工业控制</a:t>
            </a:r>
            <a:endParaRPr lang="zh-CN" altLang="en-US" dirty="0"/>
          </a:p>
        </p:txBody>
      </p:sp>
      <p:sp>
        <p:nvSpPr>
          <p:cNvPr id="80899" name="文本占位符 1935362"/>
          <p:cNvSpPr>
            <a:spLocks noGrp="1"/>
          </p:cNvSpPr>
          <p:nvPr>
            <p:ph idx="1"/>
          </p:nvPr>
        </p:nvSpPr>
        <p:spPr>
          <a:xfrm>
            <a:off x="685800" y="1208088"/>
            <a:ext cx="7772400" cy="4051300"/>
          </a:xfrm>
        </p:spPr>
        <p:txBody>
          <a:bodyPr vert="horz" wrap="square" lIns="91440" tIns="45720" rIns="91440" bIns="45720" anchor="t" anchorCtr="0"/>
          <a:p>
            <a:pPr eaLnBrk="1" hangingPunct="1"/>
            <a:r>
              <a:rPr lang="zh-CN" altLang="en-US" dirty="0">
                <a:ea typeface="黑体" panose="02010609060101010101" pitchFamily="49" charset="-122"/>
              </a:rPr>
              <a:t>工业方面：机床、冶金、电子、交通、航空航天等行业技术升级的重要基础</a:t>
            </a:r>
            <a:endParaRPr lang="zh-CN" altLang="en-US" dirty="0">
              <a:ea typeface="黑体" panose="02010609060101010101" pitchFamily="49" charset="-122"/>
            </a:endParaRPr>
          </a:p>
          <a:p>
            <a:pPr eaLnBrk="1" hangingPunct="1"/>
            <a:endParaRPr lang="zh-CN" altLang="en-US" dirty="0">
              <a:ea typeface="黑体" panose="02010609060101010101" pitchFamily="49" charset="-122"/>
            </a:endParaRPr>
          </a:p>
        </p:txBody>
      </p:sp>
      <p:pic>
        <p:nvPicPr>
          <p:cNvPr id="80900" name="图片 1935363"/>
          <p:cNvPicPr>
            <a:picLocks noChangeAspect="1"/>
          </p:cNvPicPr>
          <p:nvPr/>
        </p:nvPicPr>
        <p:blipFill>
          <a:blip r:embed="rId1"/>
          <a:stretch>
            <a:fillRect/>
          </a:stretch>
        </p:blipFill>
        <p:spPr>
          <a:xfrm>
            <a:off x="5791200" y="2735263"/>
            <a:ext cx="3352800" cy="2228850"/>
          </a:xfrm>
          <a:prstGeom prst="rect">
            <a:avLst/>
          </a:prstGeom>
          <a:noFill/>
          <a:ln w="25400">
            <a:noFill/>
          </a:ln>
        </p:spPr>
      </p:pic>
      <p:pic>
        <p:nvPicPr>
          <p:cNvPr id="80901" name="图片 1935364"/>
          <p:cNvPicPr>
            <a:picLocks noChangeAspect="1"/>
          </p:cNvPicPr>
          <p:nvPr/>
        </p:nvPicPr>
        <p:blipFill>
          <a:blip r:embed="rId2"/>
          <a:stretch>
            <a:fillRect/>
          </a:stretch>
        </p:blipFill>
        <p:spPr>
          <a:xfrm>
            <a:off x="0" y="3952875"/>
            <a:ext cx="3352800" cy="2667000"/>
          </a:xfrm>
          <a:prstGeom prst="rect">
            <a:avLst/>
          </a:prstGeom>
          <a:noFill/>
          <a:ln w="25400">
            <a:noFill/>
          </a:ln>
        </p:spPr>
      </p:pic>
      <p:pic>
        <p:nvPicPr>
          <p:cNvPr id="80902" name="图片 1935365"/>
          <p:cNvPicPr>
            <a:picLocks noChangeAspect="1"/>
          </p:cNvPicPr>
          <p:nvPr/>
        </p:nvPicPr>
        <p:blipFill>
          <a:blip r:embed="rId3"/>
          <a:stretch>
            <a:fillRect/>
          </a:stretch>
        </p:blipFill>
        <p:spPr>
          <a:xfrm>
            <a:off x="2789238" y="3233738"/>
            <a:ext cx="3810000" cy="2532062"/>
          </a:xfrm>
          <a:prstGeom prst="rect">
            <a:avLst/>
          </a:prstGeom>
          <a:noFill/>
          <a:ln w="25400">
            <a:noFill/>
          </a:ln>
        </p:spPr>
      </p:pic>
    </p:spTree>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文本框 1936385"/>
          <p:cNvSpPr txBox="1"/>
          <p:nvPr/>
        </p:nvSpPr>
        <p:spPr>
          <a:xfrm>
            <a:off x="5944235" y="1877060"/>
            <a:ext cx="2533015" cy="1197610"/>
          </a:xfrm>
          <a:prstGeom prst="rect">
            <a:avLst/>
          </a:prstGeom>
          <a:noFill/>
          <a:ln w="9525">
            <a:noFill/>
          </a:ln>
        </p:spPr>
        <p:txBody>
          <a:bodyPr wrap="square" lIns="91432" tIns="45717" rIns="91432" bIns="45717">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50000"/>
              </a:spcBef>
              <a:buClrTx/>
              <a:buSzTx/>
              <a:buFont typeface="Arial" panose="020B0604020202020204" pitchFamily="34" charset="0"/>
              <a:buNone/>
            </a:pPr>
            <a:r>
              <a:rPr lang="zh-CN" altLang="en-US" sz="1800" b="1" dirty="0">
                <a:latin typeface="仿宋_GB2312" pitchFamily="49" charset="-122"/>
                <a:ea typeface="仿宋_GB2312" pitchFamily="49" charset="-122"/>
              </a:rPr>
              <a:t>阿富汗参加反恐作战的“赫耳墨斯”价值</a:t>
            </a:r>
            <a:r>
              <a:rPr lang="en-US" altLang="zh-CN" sz="1800" b="1" dirty="0">
                <a:latin typeface="仿宋_GB2312" pitchFamily="49" charset="-122"/>
                <a:ea typeface="仿宋_GB2312" pitchFamily="49" charset="-122"/>
              </a:rPr>
              <a:t>4</a:t>
            </a:r>
            <a:r>
              <a:rPr lang="zh-CN" altLang="en-US" sz="1800" b="1" dirty="0">
                <a:latin typeface="仿宋_GB2312" pitchFamily="49" charset="-122"/>
                <a:ea typeface="仿宋_GB2312" pitchFamily="49" charset="-122"/>
              </a:rPr>
              <a:t>万美元，可携带</a:t>
            </a:r>
            <a:r>
              <a:rPr lang="en-US" altLang="zh-CN" sz="1800" b="1" dirty="0">
                <a:latin typeface="仿宋_GB2312" pitchFamily="49" charset="-122"/>
                <a:ea typeface="仿宋_GB2312" pitchFamily="49" charset="-122"/>
              </a:rPr>
              <a:t>2</a:t>
            </a:r>
            <a:r>
              <a:rPr lang="zh-CN" altLang="en-US" sz="1800" b="1" dirty="0">
                <a:latin typeface="仿宋_GB2312" pitchFamily="49" charset="-122"/>
                <a:ea typeface="仿宋_GB2312" pitchFamily="49" charset="-122"/>
              </a:rPr>
              <a:t>架摄像机，发挥了很好作用。</a:t>
            </a:r>
            <a:endParaRPr lang="zh-CN" altLang="en-US" sz="1800" b="1" dirty="0">
              <a:latin typeface="仿宋_GB2312" pitchFamily="49" charset="-122"/>
              <a:ea typeface="仿宋_GB2312" pitchFamily="49" charset="-122"/>
            </a:endParaRPr>
          </a:p>
        </p:txBody>
      </p:sp>
      <p:pic>
        <p:nvPicPr>
          <p:cNvPr id="81923" name="图片 1936386" descr="D:/轻型平台/中华网--新闻中心--美军在阿富汗首次将机器人应用于反恐战(组图).files/323936105.jpg"/>
          <p:cNvPicPr>
            <a:picLocks noChangeAspect="1"/>
          </p:cNvPicPr>
          <p:nvPr/>
        </p:nvPicPr>
        <p:blipFill>
          <a:blip r:embed="rId1" r:link="rId2"/>
          <a:stretch>
            <a:fillRect/>
          </a:stretch>
        </p:blipFill>
        <p:spPr>
          <a:xfrm>
            <a:off x="685800" y="1371600"/>
            <a:ext cx="1623695" cy="2402840"/>
          </a:xfrm>
          <a:prstGeom prst="rect">
            <a:avLst/>
          </a:prstGeom>
          <a:noFill/>
          <a:ln w="9525">
            <a:noFill/>
          </a:ln>
        </p:spPr>
      </p:pic>
      <p:pic>
        <p:nvPicPr>
          <p:cNvPr id="81924" name="图片 1936387"/>
          <p:cNvPicPr>
            <a:picLocks noChangeAspect="1"/>
          </p:cNvPicPr>
          <p:nvPr/>
        </p:nvPicPr>
        <p:blipFill>
          <a:blip r:embed="rId3"/>
          <a:stretch>
            <a:fillRect/>
          </a:stretch>
        </p:blipFill>
        <p:spPr>
          <a:xfrm>
            <a:off x="2404745" y="1374140"/>
            <a:ext cx="3166745" cy="2400300"/>
          </a:xfrm>
          <a:prstGeom prst="rect">
            <a:avLst/>
          </a:prstGeom>
          <a:noFill/>
          <a:ln w="9525">
            <a:noFill/>
          </a:ln>
        </p:spPr>
      </p:pic>
      <p:sp>
        <p:nvSpPr>
          <p:cNvPr id="81925" name="文本框 1936388"/>
          <p:cNvSpPr txBox="1"/>
          <p:nvPr/>
        </p:nvSpPr>
        <p:spPr>
          <a:xfrm>
            <a:off x="679450" y="169863"/>
            <a:ext cx="8464550" cy="762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50000"/>
              </a:spcBef>
              <a:buClrTx/>
              <a:buSzTx/>
              <a:buFont typeface="Arial" panose="020B0604020202020204" pitchFamily="34" charset="0"/>
              <a:buNone/>
            </a:pPr>
            <a:r>
              <a:rPr lang="zh-CN" altLang="en-US" sz="4400" dirty="0">
                <a:latin typeface="Times New Roman" panose="02020603050405020304" pitchFamily="18" charset="0"/>
                <a:ea typeface="黑体" panose="02010609060101010101" pitchFamily="49" charset="-122"/>
              </a:rPr>
              <a:t>军事侦察</a:t>
            </a:r>
            <a:endParaRPr lang="zh-CN" altLang="en-US" sz="4400" dirty="0">
              <a:latin typeface="Times New Roman" panose="02020603050405020304" pitchFamily="18" charset="0"/>
              <a:ea typeface="黑体" panose="02010609060101010101" pitchFamily="49" charset="-122"/>
            </a:endParaRPr>
          </a:p>
        </p:txBody>
      </p:sp>
      <p:pic>
        <p:nvPicPr>
          <p:cNvPr id="83971" name="图片 1937410" descr="xinsrc_d482a9f2d1b74807916e67959cbb45c8"/>
          <p:cNvPicPr>
            <a:picLocks noChangeAspect="1"/>
          </p:cNvPicPr>
          <p:nvPr/>
        </p:nvPicPr>
        <p:blipFill>
          <a:blip r:embed="rId4"/>
          <a:stretch>
            <a:fillRect/>
          </a:stretch>
        </p:blipFill>
        <p:spPr>
          <a:xfrm>
            <a:off x="679450" y="3902710"/>
            <a:ext cx="3761105" cy="2821305"/>
          </a:xfrm>
          <a:prstGeom prst="rect">
            <a:avLst/>
          </a:prstGeom>
          <a:noFill/>
          <a:ln w="9525">
            <a:noFill/>
          </a:ln>
        </p:spPr>
      </p:pic>
      <p:sp>
        <p:nvSpPr>
          <p:cNvPr id="83970" name="文本占位符 1937409"/>
          <p:cNvSpPr>
            <a:spLocks noGrp="1"/>
          </p:cNvSpPr>
          <p:nvPr>
            <p:ph idx="1"/>
          </p:nvPr>
        </p:nvSpPr>
        <p:spPr>
          <a:xfrm>
            <a:off x="4785360" y="4366260"/>
            <a:ext cx="3060065" cy="1894840"/>
          </a:xfrm>
        </p:spPr>
        <p:txBody>
          <a:bodyPr vert="horz" wrap="square" lIns="91440" tIns="45720" rIns="91440" bIns="45720" anchor="t" anchorCtr="0"/>
          <a:p>
            <a:pPr eaLnBrk="1" hangingPunct="1">
              <a:buNone/>
            </a:pP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以警方用机器人在检查一具巴勒斯坦枪手的尸体。</a:t>
            </a:r>
            <a:endParaRPr lang="zh-CN" altLang="en-US" sz="2400" dirty="0">
              <a:latin typeface="楷体_GB2312" pitchFamily="49" charset="-122"/>
              <a:ea typeface="楷体_GB2312" pitchFamily="49" charset="-122"/>
            </a:endParaRPr>
          </a:p>
        </p:txBody>
      </p:sp>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标题 1938433"/>
          <p:cNvSpPr>
            <a:spLocks noGrp="1"/>
          </p:cNvSpPr>
          <p:nvPr>
            <p:ph type="ctrTitle"/>
          </p:nvPr>
        </p:nvSpPr>
        <p:spPr>
          <a:xfrm>
            <a:off x="762000" y="1524000"/>
            <a:ext cx="7772400" cy="762000"/>
          </a:xfrm>
        </p:spPr>
        <p:txBody>
          <a:bodyPr vert="horz" wrap="square" lIns="91440" tIns="45720" rIns="91440" bIns="45720" anchor="b" anchorCtr="0"/>
          <a:p>
            <a:pPr eaLnBrk="1" hangingPunct="1">
              <a:buClrTx/>
              <a:buSzTx/>
              <a:buFontTx/>
            </a:pPr>
            <a:r>
              <a:rPr lang="zh-CN" altLang="en-US" sz="2800" b="1" kern="1200" dirty="0">
                <a:solidFill>
                  <a:srgbClr val="FF3300"/>
                </a:solidFill>
                <a:latin typeface="Tahoma" panose="020B0604030504040204" pitchFamily="34" charset="0"/>
                <a:ea typeface="黑体" panose="02010609060101010101" pitchFamily="49" charset="-122"/>
                <a:cs typeface="+mj-cs"/>
              </a:rPr>
              <a:t>微型飞行器</a:t>
            </a:r>
            <a:r>
              <a:rPr lang="en-US" altLang="zh-CN" sz="2800" b="1" kern="1200" dirty="0">
                <a:solidFill>
                  <a:srgbClr val="FF3300"/>
                </a:solidFill>
                <a:latin typeface="Tahoma" panose="020B0604030504040204" pitchFamily="34" charset="0"/>
                <a:ea typeface="黑体" panose="02010609060101010101" pitchFamily="49" charset="-122"/>
                <a:cs typeface="+mj-cs"/>
              </a:rPr>
              <a:t>---“</a:t>
            </a:r>
            <a:r>
              <a:rPr lang="zh-CN" altLang="en-US" sz="2800" b="1" kern="1200" dirty="0">
                <a:solidFill>
                  <a:srgbClr val="FF3300"/>
                </a:solidFill>
                <a:latin typeface="Tahoma" panose="020B0604030504040204" pitchFamily="34" charset="0"/>
                <a:ea typeface="黑体" panose="02010609060101010101" pitchFamily="49" charset="-122"/>
                <a:cs typeface="+mj-cs"/>
              </a:rPr>
              <a:t>黑寡妇”</a:t>
            </a:r>
            <a:endParaRPr lang="zh-CN" altLang="en-US" sz="3600" kern="1200" dirty="0">
              <a:latin typeface="Tahoma" panose="020B0604030504040204" pitchFamily="34" charset="0"/>
              <a:ea typeface="黑体" panose="02010609060101010101" pitchFamily="49" charset="-122"/>
              <a:cs typeface="+mj-cs"/>
            </a:endParaRPr>
          </a:p>
        </p:txBody>
      </p:sp>
      <p:pic>
        <p:nvPicPr>
          <p:cNvPr id="84995" name="图片 1938434" descr="flyswatter3"/>
          <p:cNvPicPr>
            <a:picLocks noChangeAspect="1"/>
          </p:cNvPicPr>
          <p:nvPr/>
        </p:nvPicPr>
        <p:blipFill>
          <a:blip r:embed="rId1"/>
          <a:stretch>
            <a:fillRect/>
          </a:stretch>
        </p:blipFill>
        <p:spPr>
          <a:xfrm>
            <a:off x="0" y="3505200"/>
            <a:ext cx="3657600" cy="2743200"/>
          </a:xfrm>
          <a:prstGeom prst="rect">
            <a:avLst/>
          </a:prstGeom>
          <a:noFill/>
          <a:ln w="9525">
            <a:noFill/>
          </a:ln>
        </p:spPr>
      </p:pic>
      <p:pic>
        <p:nvPicPr>
          <p:cNvPr id="84996" name="图片 1938435" descr="black widowII"/>
          <p:cNvPicPr>
            <a:picLocks noChangeAspect="1"/>
          </p:cNvPicPr>
          <p:nvPr/>
        </p:nvPicPr>
        <p:blipFill>
          <a:blip r:embed="rId2"/>
          <a:stretch>
            <a:fillRect/>
          </a:stretch>
        </p:blipFill>
        <p:spPr>
          <a:xfrm>
            <a:off x="3467100" y="2471738"/>
            <a:ext cx="5676900" cy="4386262"/>
          </a:xfrm>
          <a:prstGeom prst="rect">
            <a:avLst/>
          </a:prstGeom>
          <a:noFill/>
          <a:ln w="9525">
            <a:noFill/>
          </a:ln>
        </p:spPr>
      </p:pic>
      <p:pic>
        <p:nvPicPr>
          <p:cNvPr id="84997" name="图片 1938436" descr="mava4"/>
          <p:cNvPicPr>
            <a:picLocks noChangeAspect="1"/>
          </p:cNvPicPr>
          <p:nvPr/>
        </p:nvPicPr>
        <p:blipFill>
          <a:blip r:embed="rId3"/>
          <a:stretch>
            <a:fillRect/>
          </a:stretch>
        </p:blipFill>
        <p:spPr>
          <a:xfrm>
            <a:off x="0" y="1447800"/>
            <a:ext cx="2667000" cy="2036763"/>
          </a:xfrm>
          <a:prstGeom prst="rect">
            <a:avLst/>
          </a:prstGeom>
          <a:noFill/>
          <a:ln w="9525">
            <a:noFill/>
          </a:ln>
        </p:spPr>
      </p:pic>
      <p:pic>
        <p:nvPicPr>
          <p:cNvPr id="84998" name="图片 1938437" descr="mava9"/>
          <p:cNvPicPr>
            <a:picLocks noChangeAspect="1"/>
          </p:cNvPicPr>
          <p:nvPr/>
        </p:nvPicPr>
        <p:blipFill>
          <a:blip r:embed="rId4"/>
          <a:stretch>
            <a:fillRect/>
          </a:stretch>
        </p:blipFill>
        <p:spPr>
          <a:xfrm>
            <a:off x="6477000" y="533400"/>
            <a:ext cx="2667000" cy="1979613"/>
          </a:xfrm>
          <a:prstGeom prst="rect">
            <a:avLst/>
          </a:prstGeom>
          <a:noFill/>
          <a:ln w="9525">
            <a:noFill/>
          </a:ln>
        </p:spPr>
      </p:pic>
      <p:sp>
        <p:nvSpPr>
          <p:cNvPr id="84999" name="文本框 1938438"/>
          <p:cNvSpPr txBox="1"/>
          <p:nvPr/>
        </p:nvSpPr>
        <p:spPr>
          <a:xfrm>
            <a:off x="762000" y="231775"/>
            <a:ext cx="5797550" cy="762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50000"/>
              </a:spcBef>
              <a:buClrTx/>
              <a:buSzTx/>
              <a:buFont typeface="Arial" panose="020B0604020202020204" pitchFamily="34" charset="0"/>
              <a:buNone/>
            </a:pPr>
            <a:r>
              <a:rPr lang="zh-CN" altLang="en-US" sz="4400" dirty="0">
                <a:latin typeface="Times New Roman" panose="02020603050405020304" pitchFamily="18" charset="0"/>
                <a:ea typeface="黑体" panose="02010609060101010101" pitchFamily="49" charset="-122"/>
              </a:rPr>
              <a:t>空中飞行器</a:t>
            </a:r>
            <a:endParaRPr lang="zh-CN" altLang="en-US" sz="4400" dirty="0">
              <a:latin typeface="Times New Roman" panose="02020603050405020304" pitchFamily="18" charset="0"/>
              <a:ea typeface="黑体" panose="02010609060101010101" pitchFamily="49" charset="-122"/>
            </a:endParaRPr>
          </a:p>
        </p:txBody>
      </p:sp>
    </p:spTree>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标题 1942529"/>
          <p:cNvSpPr>
            <a:spLocks noGrp="1"/>
          </p:cNvSpPr>
          <p:nvPr>
            <p:ph type="title" sz="quarter"/>
          </p:nvPr>
        </p:nvSpPr>
        <p:spPr>
          <a:xfrm>
            <a:off x="598488" y="187325"/>
            <a:ext cx="8545512" cy="715963"/>
          </a:xfrm>
        </p:spPr>
        <p:txBody>
          <a:bodyPr vert="horz" wrap="square" lIns="91440" tIns="0" rIns="91440" bIns="45720" anchor="ctr" anchorCtr="0">
            <a:spAutoFit/>
          </a:bodyPr>
          <a:p>
            <a:pPr eaLnBrk="1" hangingPunct="1">
              <a:spcBef>
                <a:spcPct val="50000"/>
              </a:spcBef>
            </a:pPr>
            <a:r>
              <a:rPr lang="zh-CN" altLang="en-US" dirty="0">
                <a:latin typeface="Garamond" panose="02020404030301010803" pitchFamily="18" charset="0"/>
              </a:rPr>
              <a:t>基于</a:t>
            </a:r>
            <a:r>
              <a:rPr lang="en-US" altLang="zh-CN" dirty="0">
                <a:latin typeface="Garamond" panose="02020404030301010803" pitchFamily="18" charset="0"/>
              </a:rPr>
              <a:t>VXworks</a:t>
            </a:r>
            <a:r>
              <a:rPr lang="zh-CN" altLang="en-US" dirty="0">
                <a:latin typeface="Garamond" panose="02020404030301010803" pitchFamily="18" charset="0"/>
              </a:rPr>
              <a:t>的火星探路者</a:t>
            </a:r>
            <a:endParaRPr lang="zh-CN" altLang="en-US" dirty="0">
              <a:latin typeface="Garamond" panose="02020404030301010803" pitchFamily="18" charset="0"/>
            </a:endParaRPr>
          </a:p>
        </p:txBody>
      </p:sp>
      <p:graphicFrame>
        <p:nvGraphicFramePr>
          <p:cNvPr id="89091" name="内容占位符 1942530"/>
          <p:cNvGraphicFramePr>
            <a:graphicFrameLocks noGrp="1"/>
          </p:cNvGraphicFramePr>
          <p:nvPr>
            <p:ph sz="quarter" idx="1"/>
          </p:nvPr>
        </p:nvGraphicFramePr>
        <p:xfrm>
          <a:off x="1652588" y="1409700"/>
          <a:ext cx="1955800" cy="2516188"/>
        </p:xfrm>
        <a:graphic>
          <a:graphicData uri="http://schemas.openxmlformats.org/presentationml/2006/ole">
            <mc:AlternateContent xmlns:mc="http://schemas.openxmlformats.org/markup-compatibility/2006">
              <mc:Choice xmlns:v="urn:schemas-microsoft-com:vml" Requires="v">
                <p:oleObj spid="_x0000_s3097" name="" r:id="rId1" imgW="1457325" imgH="1905000" progId="MSPhotoEd.3">
                  <p:embed/>
                </p:oleObj>
              </mc:Choice>
              <mc:Fallback>
                <p:oleObj name="" r:id="rId1" imgW="1457325" imgH="1905000" progId="MSPhotoEd.3">
                  <p:embed/>
                  <p:pic>
                    <p:nvPicPr>
                      <p:cNvPr id="0" name="图片 3096"/>
                      <p:cNvPicPr/>
                      <p:nvPr/>
                    </p:nvPicPr>
                    <p:blipFill>
                      <a:blip r:embed="rId2"/>
                      <a:srcRect/>
                      <a:stretch>
                        <a:fillRect/>
                      </a:stretch>
                    </p:blipFill>
                    <p:spPr>
                      <a:xfrm>
                        <a:off x="1652588" y="1409700"/>
                        <a:ext cx="1955800" cy="2516188"/>
                      </a:xfrm>
                      <a:prstGeom prst="rect">
                        <a:avLst/>
                      </a:prstGeom>
                      <a:noFill/>
                      <a:ln w="38100">
                        <a:miter/>
                      </a:ln>
                    </p:spPr>
                  </p:pic>
                </p:oleObj>
              </mc:Fallback>
            </mc:AlternateContent>
          </a:graphicData>
        </a:graphic>
      </p:graphicFrame>
      <p:graphicFrame>
        <p:nvGraphicFramePr>
          <p:cNvPr id="89092" name="内容占位符 1942531"/>
          <p:cNvGraphicFramePr>
            <a:graphicFrameLocks noGrp="1"/>
          </p:cNvGraphicFramePr>
          <p:nvPr>
            <p:ph sz="quarter" idx="2"/>
          </p:nvPr>
        </p:nvGraphicFramePr>
        <p:xfrm>
          <a:off x="5457825" y="1600200"/>
          <a:ext cx="2686050" cy="2082800"/>
        </p:xfrm>
        <a:graphic>
          <a:graphicData uri="http://schemas.openxmlformats.org/presentationml/2006/ole">
            <mc:AlternateContent xmlns:mc="http://schemas.openxmlformats.org/markup-compatibility/2006">
              <mc:Choice xmlns:v="urn:schemas-microsoft-com:vml" Requires="v">
                <p:oleObj spid="_x0000_s3096" name="" r:id="rId3" imgW="2419350" imgH="1905000" progId="MSPhotoEd.3">
                  <p:embed/>
                </p:oleObj>
              </mc:Choice>
              <mc:Fallback>
                <p:oleObj name="" r:id="rId3" imgW="2419350" imgH="1905000" progId="MSPhotoEd.3">
                  <p:embed/>
                  <p:pic>
                    <p:nvPicPr>
                      <p:cNvPr id="0" name="图片 3095"/>
                      <p:cNvPicPr/>
                      <p:nvPr/>
                    </p:nvPicPr>
                    <p:blipFill>
                      <a:blip r:embed="rId4"/>
                      <a:srcRect/>
                      <a:stretch>
                        <a:fillRect/>
                      </a:stretch>
                    </p:blipFill>
                    <p:spPr>
                      <a:xfrm>
                        <a:off x="5457825" y="1600200"/>
                        <a:ext cx="2686050" cy="2082800"/>
                      </a:xfrm>
                      <a:prstGeom prst="rect">
                        <a:avLst/>
                      </a:prstGeom>
                      <a:noFill/>
                      <a:ln w="38100">
                        <a:miter/>
                      </a:ln>
                    </p:spPr>
                  </p:pic>
                </p:oleObj>
              </mc:Fallback>
            </mc:AlternateContent>
          </a:graphicData>
        </a:graphic>
      </p:graphicFrame>
      <p:graphicFrame>
        <p:nvGraphicFramePr>
          <p:cNvPr id="89093" name="内容占位符 1942532"/>
          <p:cNvGraphicFramePr>
            <a:graphicFrameLocks noGrp="1"/>
          </p:cNvGraphicFramePr>
          <p:nvPr>
            <p:ph sz="quarter" idx="3"/>
          </p:nvPr>
        </p:nvGraphicFramePr>
        <p:xfrm>
          <a:off x="1481138" y="4141788"/>
          <a:ext cx="2733675" cy="2052637"/>
        </p:xfrm>
        <a:graphic>
          <a:graphicData uri="http://schemas.openxmlformats.org/presentationml/2006/ole">
            <mc:AlternateContent xmlns:mc="http://schemas.openxmlformats.org/markup-compatibility/2006">
              <mc:Choice xmlns:v="urn:schemas-microsoft-com:vml" Requires="v">
                <p:oleObj spid="_x0000_s3099" name="" r:id="rId5" imgW="2371725" imgH="1781175" progId="MSPhotoEd.3">
                  <p:embed/>
                </p:oleObj>
              </mc:Choice>
              <mc:Fallback>
                <p:oleObj name="" r:id="rId5" imgW="2371725" imgH="1781175" progId="MSPhotoEd.3">
                  <p:embed/>
                  <p:pic>
                    <p:nvPicPr>
                      <p:cNvPr id="0" name="图片 3098"/>
                      <p:cNvPicPr/>
                      <p:nvPr/>
                    </p:nvPicPr>
                    <p:blipFill>
                      <a:blip r:embed="rId6"/>
                      <a:srcRect/>
                      <a:stretch>
                        <a:fillRect/>
                      </a:stretch>
                    </p:blipFill>
                    <p:spPr>
                      <a:xfrm>
                        <a:off x="1481138" y="4141788"/>
                        <a:ext cx="2733675" cy="2052637"/>
                      </a:xfrm>
                      <a:prstGeom prst="rect">
                        <a:avLst/>
                      </a:prstGeom>
                      <a:noFill/>
                      <a:ln w="38100">
                        <a:miter/>
                      </a:ln>
                    </p:spPr>
                  </p:pic>
                </p:oleObj>
              </mc:Fallback>
            </mc:AlternateContent>
          </a:graphicData>
        </a:graphic>
      </p:graphicFrame>
      <p:graphicFrame>
        <p:nvGraphicFramePr>
          <p:cNvPr id="89094" name="内容占位符 1942533"/>
          <p:cNvGraphicFramePr>
            <a:graphicFrameLocks noGrp="1"/>
          </p:cNvGraphicFramePr>
          <p:nvPr>
            <p:ph sz="quarter" idx="4"/>
          </p:nvPr>
        </p:nvGraphicFramePr>
        <p:xfrm>
          <a:off x="5214938" y="4079875"/>
          <a:ext cx="3311525" cy="2171700"/>
        </p:xfrm>
        <a:graphic>
          <a:graphicData uri="http://schemas.openxmlformats.org/presentationml/2006/ole">
            <mc:AlternateContent xmlns:mc="http://schemas.openxmlformats.org/markup-compatibility/2006">
              <mc:Choice xmlns:v="urn:schemas-microsoft-com:vml" Requires="v">
                <p:oleObj spid="_x0000_s3098" name="" r:id="rId7" imgW="2905125" imgH="1905000" progId="MSPhotoEd.3">
                  <p:embed/>
                </p:oleObj>
              </mc:Choice>
              <mc:Fallback>
                <p:oleObj name="" r:id="rId7" imgW="2905125" imgH="1905000" progId="MSPhotoEd.3">
                  <p:embed/>
                  <p:pic>
                    <p:nvPicPr>
                      <p:cNvPr id="0" name="图片 3097"/>
                      <p:cNvPicPr/>
                      <p:nvPr/>
                    </p:nvPicPr>
                    <p:blipFill>
                      <a:blip r:embed="rId8"/>
                      <a:srcRect/>
                      <a:stretch>
                        <a:fillRect/>
                      </a:stretch>
                    </p:blipFill>
                    <p:spPr>
                      <a:xfrm>
                        <a:off x="5214938" y="4079875"/>
                        <a:ext cx="3311525" cy="2171700"/>
                      </a:xfrm>
                      <a:prstGeom prst="rect">
                        <a:avLst/>
                      </a:prstGeom>
                      <a:noFill/>
                      <a:ln w="38100">
                        <a:miter/>
                      </a:ln>
                    </p:spPr>
                  </p:pic>
                </p:oleObj>
              </mc:Fallback>
            </mc:AlternateContent>
          </a:graphicData>
        </a:graphic>
      </p:graphicFrame>
      <p:graphicFrame>
        <p:nvGraphicFramePr>
          <p:cNvPr id="89095" name="对象 1942534"/>
          <p:cNvGraphicFramePr/>
          <p:nvPr/>
        </p:nvGraphicFramePr>
        <p:xfrm>
          <a:off x="3433763" y="2743200"/>
          <a:ext cx="2466975" cy="1905000"/>
        </p:xfrm>
        <a:graphic>
          <a:graphicData uri="http://schemas.openxmlformats.org/presentationml/2006/ole">
            <mc:AlternateContent xmlns:mc="http://schemas.openxmlformats.org/markup-compatibility/2006">
              <mc:Choice xmlns:v="urn:schemas-microsoft-com:vml" Requires="v">
                <p:oleObj spid="_x0000_s3095" name="" r:id="rId9" imgW="2466975" imgH="1905000" progId="MSPhotoEd.3">
                  <p:embed/>
                </p:oleObj>
              </mc:Choice>
              <mc:Fallback>
                <p:oleObj name="" r:id="rId9" imgW="2466975" imgH="1905000" progId="MSPhotoEd.3">
                  <p:embed/>
                  <p:pic>
                    <p:nvPicPr>
                      <p:cNvPr id="0" name="图片 3094"/>
                      <p:cNvPicPr/>
                      <p:nvPr/>
                    </p:nvPicPr>
                    <p:blipFill>
                      <a:blip r:embed="rId10"/>
                      <a:stretch>
                        <a:fillRect/>
                      </a:stretch>
                    </p:blipFill>
                    <p:spPr>
                      <a:xfrm>
                        <a:off x="3433763" y="2743200"/>
                        <a:ext cx="2466975" cy="1905000"/>
                      </a:xfrm>
                      <a:prstGeom prst="rect">
                        <a:avLst/>
                      </a:prstGeom>
                      <a:noFill/>
                      <a:ln w="38100">
                        <a:noFill/>
                        <a:miter/>
                      </a:ln>
                    </p:spPr>
                  </p:pic>
                </p:oleObj>
              </mc:Fallback>
            </mc:AlternateContent>
          </a:graphicData>
        </a:graphic>
      </p:graphicFrame>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标题 1943553"/>
          <p:cNvSpPr>
            <a:spLocks noGrp="1"/>
          </p:cNvSpPr>
          <p:nvPr>
            <p:ph type="title"/>
          </p:nvPr>
        </p:nvSpPr>
        <p:spPr>
          <a:xfrm>
            <a:off x="925513" y="176213"/>
            <a:ext cx="8218487" cy="715962"/>
          </a:xfrm>
        </p:spPr>
        <p:txBody>
          <a:bodyPr vert="horz" wrap="square" lIns="91440" tIns="0" rIns="91440" bIns="45720" anchor="ctr" anchorCtr="0">
            <a:spAutoFit/>
          </a:bodyPr>
          <a:p>
            <a:pPr eaLnBrk="1" hangingPunct="1">
              <a:spcBef>
                <a:spcPct val="50000"/>
              </a:spcBef>
            </a:pPr>
            <a:r>
              <a:rPr lang="en-US" altLang="zh-CN" dirty="0">
                <a:latin typeface="Garamond" panose="02020404030301010803" pitchFamily="18" charset="0"/>
              </a:rPr>
              <a:t>2004</a:t>
            </a:r>
            <a:r>
              <a:rPr lang="zh-CN" altLang="en-US" dirty="0">
                <a:latin typeface="Garamond" panose="02020404030301010803" pitchFamily="18" charset="0"/>
              </a:rPr>
              <a:t>年“勇气号”再次登陆火星</a:t>
            </a:r>
            <a:endParaRPr lang="zh-CN" altLang="en-US" dirty="0">
              <a:latin typeface="Garamond" panose="02020404030301010803" pitchFamily="18" charset="0"/>
            </a:endParaRPr>
          </a:p>
        </p:txBody>
      </p:sp>
      <p:pic>
        <p:nvPicPr>
          <p:cNvPr id="90115" name="图片 1943554" descr="040104143903xy20040104174"/>
          <p:cNvPicPr>
            <a:picLocks noChangeAspect="1"/>
          </p:cNvPicPr>
          <p:nvPr/>
        </p:nvPicPr>
        <p:blipFill>
          <a:blip r:embed="rId1"/>
          <a:stretch>
            <a:fillRect/>
          </a:stretch>
        </p:blipFill>
        <p:spPr>
          <a:xfrm>
            <a:off x="685800" y="1371600"/>
            <a:ext cx="2943225" cy="3352800"/>
          </a:xfrm>
          <a:prstGeom prst="rect">
            <a:avLst/>
          </a:prstGeom>
          <a:noFill/>
          <a:ln w="9525">
            <a:noFill/>
          </a:ln>
        </p:spPr>
      </p:pic>
      <p:graphicFrame>
        <p:nvGraphicFramePr>
          <p:cNvPr id="1943556" name="表格 1943555"/>
          <p:cNvGraphicFramePr/>
          <p:nvPr/>
        </p:nvGraphicFramePr>
        <p:xfrm>
          <a:off x="3100388" y="1752600"/>
          <a:ext cx="185738" cy="519113"/>
        </p:xfrm>
        <a:graphic>
          <a:graphicData uri="http://schemas.openxmlformats.org/drawingml/2006/table">
            <a:tbl>
              <a:tblPr/>
              <a:tblGrid>
                <a:gridCol w="185737"/>
              </a:tblGrid>
              <a:tr h="519113">
                <a:tc>
                  <a:txBody>
                    <a:bodyPr/>
                    <a:lstStyle>
                      <a:lvl1pPr marL="342900" lvl="0" indent="-342900" algn="l" defTabSz="914400" eaLnBrk="1" fontAlgn="base" latinLnBrk="0" hangingPunct="1">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sz="2800" dirty="0"/>
                    </a:p>
                  </a:txBody>
                  <a:tcPr marL="80166" marR="80166" marT="45804" marB="45804" anchor="ctr">
                    <a:lnL cap="flat">
                      <a:noFill/>
                    </a:lnL>
                    <a:lnR cap="flat">
                      <a:noFill/>
                    </a:lnR>
                    <a:lnT cap="flat">
                      <a:noFill/>
                    </a:lnT>
                    <a:lnB cap="flat">
                      <a:noFill/>
                    </a:lnB>
                    <a:lnTlToBr>
                      <a:noFill/>
                    </a:lnTlToBr>
                    <a:lnBlToTr>
                      <a:noFill/>
                    </a:lnBlToTr>
                    <a:noFill/>
                  </a:tcPr>
                </a:tc>
              </a:tr>
            </a:tbl>
          </a:graphicData>
        </a:graphic>
      </p:graphicFrame>
      <p:pic>
        <p:nvPicPr>
          <p:cNvPr id="90118" name="内容占位符 1943561" descr="W020040105551197965232"/>
          <p:cNvPicPr>
            <a:picLocks noGrp="1" noChangeAspect="1"/>
          </p:cNvPicPr>
          <p:nvPr>
            <p:ph idx="1"/>
          </p:nvPr>
        </p:nvPicPr>
        <p:blipFill>
          <a:blip r:embed="rId2"/>
          <a:srcRect/>
          <a:stretch>
            <a:fillRect/>
          </a:stretch>
        </p:blipFill>
        <p:spPr>
          <a:xfrm>
            <a:off x="4508500" y="1444625"/>
            <a:ext cx="2857500" cy="1978025"/>
          </a:xfrm>
        </p:spPr>
      </p:pic>
      <p:pic>
        <p:nvPicPr>
          <p:cNvPr id="90119" name="图片 1943562" descr="img1"/>
          <p:cNvPicPr>
            <a:picLocks noChangeAspect="1"/>
          </p:cNvPicPr>
          <p:nvPr/>
        </p:nvPicPr>
        <p:blipFill>
          <a:blip r:embed="rId3"/>
          <a:stretch>
            <a:fillRect/>
          </a:stretch>
        </p:blipFill>
        <p:spPr>
          <a:xfrm>
            <a:off x="2800350" y="3689350"/>
            <a:ext cx="5657850" cy="2546350"/>
          </a:xfrm>
          <a:prstGeom prst="rect">
            <a:avLst/>
          </a:prstGeom>
          <a:noFill/>
          <a:ln w="9525">
            <a:noFill/>
          </a:ln>
        </p:spPr>
      </p:pic>
      <p:graphicFrame>
        <p:nvGraphicFramePr>
          <p:cNvPr id="1943564" name="表格 1943563"/>
          <p:cNvGraphicFramePr/>
          <p:nvPr/>
        </p:nvGraphicFramePr>
        <p:xfrm>
          <a:off x="3143250" y="2786063"/>
          <a:ext cx="185738" cy="519113"/>
        </p:xfrm>
        <a:graphic>
          <a:graphicData uri="http://schemas.openxmlformats.org/drawingml/2006/table">
            <a:tbl>
              <a:tblPr/>
              <a:tblGrid>
                <a:gridCol w="185738"/>
              </a:tblGrid>
              <a:tr h="519112">
                <a:tc>
                  <a:txBody>
                    <a:bodyPr/>
                    <a:lstStyle>
                      <a:lvl1pPr marL="342900" lvl="0" indent="-342900" algn="l" defTabSz="914400" eaLnBrk="1" fontAlgn="base" latinLnBrk="0" hangingPunct="1">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sz="2800" dirty="0"/>
                    </a:p>
                  </a:txBody>
                  <a:tcPr marL="80166" marR="80166" marT="45804" marB="45804" anchor="ctr">
                    <a:lnL cap="flat">
                      <a:noFill/>
                    </a:lnL>
                    <a:lnR cap="flat">
                      <a:noFill/>
                    </a:lnR>
                    <a:lnT cap="flat">
                      <a:noFill/>
                    </a:lnT>
                    <a:lnB cap="flat">
                      <a:noFill/>
                    </a:lnB>
                    <a:lnTlToBr>
                      <a:noFill/>
                    </a:lnTlToBr>
                    <a:lnBlToTr>
                      <a:noFill/>
                    </a:lnBlToTr>
                    <a:noFill/>
                  </a:tcPr>
                </a:tc>
              </a:tr>
            </a:tbl>
          </a:graphicData>
        </a:graphic>
      </p:graphicFrame>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标题 2379777"/>
          <p:cNvSpPr>
            <a:spLocks noGrp="1"/>
          </p:cNvSpPr>
          <p:nvPr>
            <p:ph type="title"/>
          </p:nvPr>
        </p:nvSpPr>
        <p:spPr>
          <a:xfrm>
            <a:off x="1231900" y="227013"/>
            <a:ext cx="7666038" cy="711200"/>
          </a:xfrm>
        </p:spPr>
        <p:txBody>
          <a:bodyPr vert="horz" wrap="square" lIns="91440" tIns="45720" rIns="91440" bIns="45720" anchor="ctr" anchorCtr="0"/>
          <a:p>
            <a:pPr eaLnBrk="1" hangingPunct="1"/>
            <a:r>
              <a:rPr lang="zh-CN" altLang="en-US" dirty="0"/>
              <a:t>嵌入式系统简介</a:t>
            </a:r>
            <a:endParaRPr lang="zh-CN" altLang="en-US" dirty="0"/>
          </a:p>
        </p:txBody>
      </p:sp>
      <p:sp>
        <p:nvSpPr>
          <p:cNvPr id="26627" name="文本占位符 2379778"/>
          <p:cNvSpPr>
            <a:spLocks noGrp="1"/>
          </p:cNvSpPr>
          <p:nvPr>
            <p:ph idx="1"/>
          </p:nvPr>
        </p:nvSpPr>
        <p:spPr>
          <a:xfrm>
            <a:off x="558800" y="1238250"/>
            <a:ext cx="8061325" cy="5002213"/>
          </a:xfrm>
        </p:spPr>
        <p:txBody>
          <a:bodyPr vert="horz" wrap="square" lIns="91440" tIns="45720" rIns="91440" bIns="45720" anchor="t" anchorCtr="0"/>
          <a:p>
            <a:pPr eaLnBrk="1" hangingPunct="1">
              <a:lnSpc>
                <a:spcPct val="90000"/>
              </a:lnSpc>
              <a:spcBef>
                <a:spcPct val="0"/>
              </a:spcBef>
            </a:pPr>
            <a:r>
              <a:rPr lang="en-US" altLang="zh-CN" dirty="0">
                <a:latin typeface="楷体_GB2312" pitchFamily="49" charset="-122"/>
                <a:ea typeface="楷体_GB2312" pitchFamily="49" charset="-122"/>
              </a:rPr>
              <a:t> </a:t>
            </a:r>
            <a:r>
              <a:rPr lang="zh-CN" altLang="en-US" dirty="0">
                <a:latin typeface="宋体" panose="02010600030101010101" pitchFamily="2" charset="-122"/>
              </a:rPr>
              <a:t>一般定义</a:t>
            </a:r>
            <a:endParaRPr lang="zh-CN" altLang="en-US" dirty="0">
              <a:latin typeface="宋体" panose="02010600030101010101" pitchFamily="2" charset="-122"/>
            </a:endParaRPr>
          </a:p>
          <a:p>
            <a:pPr lvl="1" eaLnBrk="1" hangingPunct="1">
              <a:lnSpc>
                <a:spcPct val="110000"/>
              </a:lnSpc>
              <a:spcBef>
                <a:spcPct val="0"/>
              </a:spcBef>
            </a:pPr>
            <a:r>
              <a:rPr lang="zh-CN" altLang="en-US" sz="2400" b="1" dirty="0">
                <a:solidFill>
                  <a:schemeClr val="tx2"/>
                </a:solidFill>
                <a:latin typeface="楷体_GB2312" pitchFamily="49" charset="-122"/>
                <a:ea typeface="楷体_GB2312" pitchFamily="49" charset="-122"/>
              </a:rPr>
              <a:t>以应用为中心、以计算机技术为基础，软硬件可裁剪</a:t>
            </a:r>
            <a:r>
              <a:rPr lang="en-US" altLang="zh-CN" sz="2400" b="1" dirty="0">
                <a:solidFill>
                  <a:schemeClr val="tx2"/>
                </a:solidFill>
                <a:latin typeface="楷体_GB2312" pitchFamily="49" charset="-122"/>
                <a:ea typeface="楷体_GB2312" pitchFamily="49" charset="-122"/>
              </a:rPr>
              <a:t>,</a:t>
            </a:r>
            <a:r>
              <a:rPr lang="zh-CN" altLang="en-US" sz="2400" b="1" dirty="0">
                <a:solidFill>
                  <a:schemeClr val="tx2"/>
                </a:solidFill>
                <a:latin typeface="楷体_GB2312" pitchFamily="49" charset="-122"/>
                <a:ea typeface="楷体_GB2312" pitchFamily="49" charset="-122"/>
              </a:rPr>
              <a:t>应用系统对功能、可靠性、成本、体积、功耗和应用环境有特殊要求的专用计算机系统。</a:t>
            </a:r>
            <a:r>
              <a:rPr lang="zh-CN" altLang="en-US" sz="2400" dirty="0">
                <a:latin typeface="楷体_GB2312" pitchFamily="49" charset="-122"/>
                <a:ea typeface="楷体_GB2312" pitchFamily="49" charset="-122"/>
              </a:rPr>
              <a:t>是将应用程序、操作系统和计算机硬件集成在一起的系统（</a:t>
            </a:r>
            <a:r>
              <a:rPr lang="zh-CN" altLang="en-US" sz="2400" dirty="0">
                <a:solidFill>
                  <a:srgbClr val="FF0000"/>
                </a:solidFill>
                <a:latin typeface="楷体_GB2312" pitchFamily="49" charset="-122"/>
                <a:ea typeface="楷体_GB2312" pitchFamily="49" charset="-122"/>
              </a:rPr>
              <a:t>技术角度</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lvl="1" eaLnBrk="1" hangingPunct="1">
              <a:lnSpc>
                <a:spcPct val="110000"/>
              </a:lnSpc>
              <a:spcBef>
                <a:spcPct val="0"/>
              </a:spcBef>
            </a:pPr>
            <a:r>
              <a:rPr lang="zh-CN" altLang="en-US" sz="2400" dirty="0">
                <a:latin typeface="楷体_GB2312" pitchFamily="49" charset="-122"/>
                <a:ea typeface="楷体_GB2312" pitchFamily="49" charset="-122"/>
              </a:rPr>
              <a:t>嵌入式系统是设计完成复杂功能的硬件和软件，并使其紧密耦合在一起的计算机系统。（</a:t>
            </a:r>
            <a:r>
              <a:rPr lang="zh-CN" altLang="en-US" sz="2400" dirty="0">
                <a:solidFill>
                  <a:srgbClr val="FF0000"/>
                </a:solidFill>
                <a:latin typeface="楷体_GB2312" pitchFamily="49" charset="-122"/>
                <a:ea typeface="楷体_GB2312" pitchFamily="49" charset="-122"/>
              </a:rPr>
              <a:t>系统角度</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lvl="2" eaLnBrk="1" hangingPunct="1">
              <a:lnSpc>
                <a:spcPct val="110000"/>
              </a:lnSpc>
              <a:spcBef>
                <a:spcPct val="0"/>
              </a:spcBef>
            </a:pPr>
            <a:r>
              <a:rPr lang="zh-CN" altLang="en-US" sz="1800" dirty="0">
                <a:latin typeface="楷体_GB2312" pitchFamily="49" charset="-122"/>
                <a:ea typeface="楷体_GB2312" pitchFamily="49" charset="-122"/>
              </a:rPr>
              <a:t>术语嵌入式反映了这些系统通常是更大系统（被称之为嵌入的系统）的一个完整子系统。嵌入式的系统可以包含多个嵌入式系统。</a:t>
            </a:r>
            <a:endParaRPr lang="zh-CN" altLang="en-US" sz="1800" dirty="0">
              <a:latin typeface="楷体_GB2312" pitchFamily="49" charset="-122"/>
              <a:ea typeface="楷体_GB2312" pitchFamily="49" charset="-122"/>
            </a:endParaRPr>
          </a:p>
          <a:p>
            <a:pPr lvl="1" eaLnBrk="1" hangingPunct="1">
              <a:lnSpc>
                <a:spcPct val="110000"/>
              </a:lnSpc>
              <a:spcBef>
                <a:spcPct val="0"/>
              </a:spcBef>
            </a:pPr>
            <a:r>
              <a:rPr lang="zh-CN" altLang="en-US" sz="2400" dirty="0">
                <a:latin typeface="楷体_GB2312" pitchFamily="49" charset="-122"/>
                <a:ea typeface="楷体_GB2312" pitchFamily="49" charset="-122"/>
              </a:rPr>
              <a:t>广义定义</a:t>
            </a:r>
            <a:endParaRPr lang="zh-CN" altLang="en-US" sz="2400" dirty="0">
              <a:latin typeface="楷体_GB2312" pitchFamily="49" charset="-122"/>
              <a:ea typeface="楷体_GB2312" pitchFamily="49" charset="-122"/>
            </a:endParaRPr>
          </a:p>
          <a:p>
            <a:pPr lvl="2" eaLnBrk="1" hangingPunct="1">
              <a:lnSpc>
                <a:spcPct val="110000"/>
              </a:lnSpc>
              <a:spcBef>
                <a:spcPct val="0"/>
              </a:spcBef>
            </a:pPr>
            <a:r>
              <a:rPr lang="zh-CN" altLang="en-US" sz="1800" dirty="0">
                <a:latin typeface="楷体_GB2312" pitchFamily="49" charset="-122"/>
                <a:ea typeface="楷体_GB2312" pitchFamily="49" charset="-122"/>
              </a:rPr>
              <a:t>任何一个非计算机的计算系统</a:t>
            </a:r>
            <a:endParaRPr lang="zh-CN" altLang="en-US" sz="1800" dirty="0">
              <a:latin typeface="楷体_GB2312" pitchFamily="49" charset="-122"/>
              <a:ea typeface="楷体_GB2312" pitchFamily="49" charset="-122"/>
            </a:endParaRPr>
          </a:p>
        </p:txBody>
      </p:sp>
    </p:spTree>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标题 2497537"/>
          <p:cNvSpPr>
            <a:spLocks noGrp="1"/>
          </p:cNvSpPr>
          <p:nvPr>
            <p:ph type="title"/>
          </p:nvPr>
        </p:nvSpPr>
        <p:spPr>
          <a:xfrm>
            <a:off x="1201738" y="85725"/>
            <a:ext cx="6365875" cy="928688"/>
          </a:xfrm>
        </p:spPr>
        <p:txBody>
          <a:bodyPr vert="horz" wrap="square" lIns="91440" tIns="45720" rIns="91440" bIns="45720" anchor="ctr" anchorCtr="0"/>
          <a:p>
            <a:pPr eaLnBrk="1" hangingPunct="1"/>
            <a:r>
              <a:rPr lang="zh-CN" altLang="en-US" b="1" dirty="0"/>
              <a:t>作业</a:t>
            </a:r>
            <a:endParaRPr lang="en-US" altLang="zh-CN" b="1" dirty="0"/>
          </a:p>
        </p:txBody>
      </p:sp>
      <p:sp>
        <p:nvSpPr>
          <p:cNvPr id="93187" name="文本占位符 2497538"/>
          <p:cNvSpPr>
            <a:spLocks noGrp="1"/>
          </p:cNvSpPr>
          <p:nvPr>
            <p:ph idx="1"/>
          </p:nvPr>
        </p:nvSpPr>
        <p:spPr>
          <a:xfrm>
            <a:off x="477838" y="1228725"/>
            <a:ext cx="8339137" cy="4872038"/>
          </a:xfrm>
        </p:spPr>
        <p:txBody>
          <a:bodyPr vert="horz" wrap="square" lIns="82550" tIns="41275" rIns="82550" bIns="41275" anchor="t" anchorCtr="0"/>
          <a:p>
            <a:pPr eaLnBrk="1" hangingPunct="1"/>
            <a:endParaRPr lang="en-US" altLang="zh-CN" sz="2800" dirty="0">
              <a:latin typeface="楷体_GB2312" pitchFamily="49" charset="-122"/>
              <a:ea typeface="楷体_GB2312" pitchFamily="49" charset="-122"/>
            </a:endParaRPr>
          </a:p>
          <a:p>
            <a:pPr eaLnBrk="1" hangingPunct="1">
              <a:lnSpc>
                <a:spcPct val="150000"/>
              </a:lnSpc>
            </a:pPr>
            <a:r>
              <a:rPr lang="zh-CN" altLang="en-US" sz="2800" dirty="0">
                <a:latin typeface="楷体_GB2312" pitchFamily="49" charset="-122"/>
                <a:ea typeface="楷体_GB2312" pitchFamily="49" charset="-122"/>
              </a:rPr>
              <a:t>在笔记本电脑上安装</a:t>
            </a:r>
            <a:r>
              <a:rPr lang="en-US" altLang="zh-CN" sz="2800" dirty="0">
                <a:latin typeface="楷体_GB2312" pitchFamily="49" charset="-122"/>
                <a:ea typeface="楷体_GB2312" pitchFamily="49" charset="-122"/>
              </a:rPr>
              <a:t>Vmware Workstation</a:t>
            </a:r>
            <a:r>
              <a:rPr lang="zh-CN" altLang="en-US" sz="2800" dirty="0">
                <a:latin typeface="楷体_GB2312" pitchFamily="49" charset="-122"/>
                <a:ea typeface="楷体_GB2312" pitchFamily="49" charset="-122"/>
              </a:rPr>
              <a:t>虚拟机；</a:t>
            </a:r>
            <a:endParaRPr lang="en-US" altLang="zh-CN" sz="2800" dirty="0">
              <a:latin typeface="楷体_GB2312" pitchFamily="49" charset="-122"/>
              <a:ea typeface="楷体_GB2312" pitchFamily="49" charset="-122"/>
            </a:endParaRPr>
          </a:p>
          <a:p>
            <a:pPr eaLnBrk="1" hangingPunct="1">
              <a:lnSpc>
                <a:spcPct val="150000"/>
              </a:lnSpc>
            </a:pPr>
            <a:r>
              <a:rPr lang="zh-CN" altLang="en-US" sz="2800" dirty="0">
                <a:latin typeface="楷体_GB2312" pitchFamily="49" charset="-122"/>
                <a:ea typeface="楷体_GB2312" pitchFamily="49" charset="-122"/>
                <a:sym typeface="Symbol" panose="05050102010706020507" pitchFamily="18" charset="2"/>
              </a:rPr>
              <a:t>在虚拟机中安装</a:t>
            </a:r>
            <a:r>
              <a:rPr lang="en-US" altLang="zh-CN" sz="2800" dirty="0">
                <a:latin typeface="楷体_GB2312" pitchFamily="49" charset="-122"/>
                <a:ea typeface="楷体_GB2312" pitchFamily="49" charset="-122"/>
                <a:sym typeface="Symbol" panose="05050102010706020507" pitchFamily="18" charset="2"/>
              </a:rPr>
              <a:t>Linux</a:t>
            </a:r>
            <a:r>
              <a:rPr lang="zh-CN" altLang="en-US" sz="2800" dirty="0">
                <a:latin typeface="楷体_GB2312" pitchFamily="49" charset="-122"/>
                <a:ea typeface="楷体_GB2312" pitchFamily="49" charset="-122"/>
                <a:sym typeface="Symbol" panose="05050102010706020507" pitchFamily="18" charset="2"/>
              </a:rPr>
              <a:t>操作系统</a:t>
            </a:r>
            <a:r>
              <a:rPr lang="en-US" altLang="zh-CN" sz="2800" dirty="0">
                <a:latin typeface="楷体_GB2312" pitchFamily="49" charset="-122"/>
                <a:ea typeface="楷体_GB2312" pitchFamily="49" charset="-122"/>
                <a:sym typeface="Symbol" panose="05050102010706020507" pitchFamily="18" charset="2"/>
              </a:rPr>
              <a:t>Ubuntu</a:t>
            </a:r>
            <a:r>
              <a:rPr lang="zh-CN" altLang="en-US" sz="2800" dirty="0">
                <a:latin typeface="楷体_GB2312" pitchFamily="49" charset="-122"/>
                <a:ea typeface="楷体_GB2312" pitchFamily="49" charset="-122"/>
                <a:sym typeface="Symbol" panose="05050102010706020507" pitchFamily="18" charset="2"/>
              </a:rPr>
              <a:t>；</a:t>
            </a:r>
            <a:endParaRPr lang="en-US" altLang="zh-CN" sz="2800" dirty="0">
              <a:latin typeface="楷体_GB2312" pitchFamily="49" charset="-122"/>
              <a:ea typeface="楷体_GB2312" pitchFamily="49" charset="-122"/>
              <a:sym typeface="Symbol" panose="05050102010706020507" pitchFamily="18" charset="2"/>
            </a:endParaRPr>
          </a:p>
          <a:p>
            <a:pPr eaLnBrk="1" hangingPunct="1">
              <a:lnSpc>
                <a:spcPct val="150000"/>
              </a:lnSpc>
            </a:pPr>
            <a:r>
              <a:rPr lang="zh-CN" altLang="en-US" sz="2800" dirty="0">
                <a:latin typeface="楷体_GB2312" pitchFamily="49" charset="-122"/>
                <a:ea typeface="楷体_GB2312" pitchFamily="49" charset="-122"/>
                <a:sym typeface="Symbol" panose="05050102010706020507" pitchFamily="18" charset="2"/>
              </a:rPr>
              <a:t>熟悉</a:t>
            </a:r>
            <a:r>
              <a:rPr lang="en-US" altLang="zh-CN" sz="2800" dirty="0">
                <a:latin typeface="楷体_GB2312" pitchFamily="49" charset="-122"/>
                <a:ea typeface="楷体_GB2312" pitchFamily="49" charset="-122"/>
                <a:sym typeface="Symbol" panose="05050102010706020507" pitchFamily="18" charset="2"/>
              </a:rPr>
              <a:t>50</a:t>
            </a:r>
            <a:r>
              <a:rPr lang="zh-CN" altLang="en-US" sz="2800" dirty="0">
                <a:latin typeface="楷体_GB2312" pitchFamily="49" charset="-122"/>
                <a:ea typeface="楷体_GB2312" pitchFamily="49" charset="-122"/>
                <a:sym typeface="Symbol" panose="05050102010706020507" pitchFamily="18" charset="2"/>
              </a:rPr>
              <a:t>个最常用的</a:t>
            </a:r>
            <a:r>
              <a:rPr lang="en-US" altLang="zh-CN" sz="2800" dirty="0">
                <a:latin typeface="楷体_GB2312" pitchFamily="49" charset="-122"/>
                <a:ea typeface="楷体_GB2312" pitchFamily="49" charset="-122"/>
                <a:sym typeface="Symbol" panose="05050102010706020507" pitchFamily="18" charset="2"/>
              </a:rPr>
              <a:t>Linux</a:t>
            </a:r>
            <a:r>
              <a:rPr lang="zh-CN" altLang="en-US" sz="2800" dirty="0">
                <a:latin typeface="楷体_GB2312" pitchFamily="49" charset="-122"/>
                <a:ea typeface="楷体_GB2312" pitchFamily="49" charset="-122"/>
                <a:sym typeface="Symbol" panose="05050102010706020507" pitchFamily="18" charset="2"/>
              </a:rPr>
              <a:t>命令。</a:t>
            </a:r>
            <a:endParaRPr lang="zh-CN" altLang="en-US" sz="2800" dirty="0">
              <a:latin typeface="楷体_GB2312" pitchFamily="49" charset="-122"/>
              <a:ea typeface="楷体_GB2312" pitchFamily="49" charset="-122"/>
              <a:sym typeface="Symbol" panose="05050102010706020507" pitchFamily="18" charset="2"/>
            </a:endParaRPr>
          </a:p>
          <a:p>
            <a:pPr marL="0" indent="0" eaLnBrk="1" hangingPunct="1">
              <a:lnSpc>
                <a:spcPct val="150000"/>
              </a:lnSpc>
              <a:buNone/>
            </a:pPr>
            <a:r>
              <a:rPr lang="zh-CN" altLang="en-US" sz="2000" dirty="0">
                <a:latin typeface="楷体_GB2312" pitchFamily="49" charset="-122"/>
                <a:ea typeface="楷体_GB2312" pitchFamily="49" charset="-122"/>
                <a:sym typeface="Symbol" panose="05050102010706020507" pitchFamily="18" charset="2"/>
              </a:rPr>
              <a:t>参考教程：</a:t>
            </a:r>
            <a:r>
              <a:rPr lang="zh-CN" altLang="en-US" sz="2000" u="sng" dirty="0">
                <a:solidFill>
                  <a:srgbClr val="FF0000"/>
                </a:solidFill>
                <a:latin typeface="楷体_GB2312" pitchFamily="49" charset="-122"/>
                <a:ea typeface="楷体_GB2312" pitchFamily="49" charset="-122"/>
                <a:sym typeface="Symbol" panose="05050102010706020507" pitchFamily="18" charset="2"/>
              </a:rPr>
              <a:t>【正点原子】I.MX6U嵌入式Linux驱动开发指南V1.6.pdf</a:t>
            </a:r>
            <a:endParaRPr lang="zh-CN" altLang="en-US" sz="2000" u="sng" dirty="0">
              <a:solidFill>
                <a:srgbClr val="FF0000"/>
              </a:solidFill>
              <a:latin typeface="楷体_GB2312" pitchFamily="49" charset="-122"/>
              <a:ea typeface="楷体_GB2312" pitchFamily="49" charset="-122"/>
              <a:sym typeface="Symbol" panose="05050102010706020507" pitchFamily="18" charset="2"/>
            </a:endParaRPr>
          </a:p>
          <a:p>
            <a:pPr marL="0" indent="0" eaLnBrk="1" hangingPunct="1">
              <a:lnSpc>
                <a:spcPct val="150000"/>
              </a:lnSpc>
              <a:buNone/>
            </a:pPr>
            <a:r>
              <a:rPr lang="zh-CN" altLang="en-US" sz="2000" dirty="0">
                <a:solidFill>
                  <a:schemeClr val="tx1"/>
                </a:solidFill>
                <a:latin typeface="楷体_GB2312" pitchFamily="49" charset="-122"/>
                <a:ea typeface="楷体_GB2312" pitchFamily="49" charset="-122"/>
                <a:sym typeface="Symbol" panose="05050102010706020507" pitchFamily="18" charset="2"/>
              </a:rPr>
              <a:t>视频教程：</a:t>
            </a:r>
            <a:r>
              <a:rPr lang="zh-CN" altLang="en-US" sz="2000" u="sng" dirty="0">
                <a:solidFill>
                  <a:srgbClr val="FF0000"/>
                </a:solidFill>
                <a:latin typeface="楷体_GB2312" pitchFamily="49" charset="-122"/>
                <a:ea typeface="楷体_GB2312" pitchFamily="49" charset="-122"/>
                <a:sym typeface="Symbol" panose="05050102010706020507" pitchFamily="18" charset="2"/>
              </a:rPr>
              <a:t>https://www.yuanzige.com/course/detail/50089</a:t>
            </a:r>
            <a:endParaRPr lang="zh-CN" altLang="en-US" sz="2000" u="sng" dirty="0">
              <a:solidFill>
                <a:srgbClr val="FF0000"/>
              </a:solidFill>
              <a:latin typeface="楷体_GB2312" pitchFamily="49" charset="-122"/>
              <a:ea typeface="楷体_GB2312" pitchFamily="49" charset="-122"/>
              <a:sym typeface="Symbol" panose="05050102010706020507" pitchFamily="18" charset="2"/>
            </a:endParaRPr>
          </a:p>
        </p:txBody>
      </p:sp>
    </p:spTree>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文本占位符 2378753"/>
          <p:cNvSpPr>
            <a:spLocks noGrp="1"/>
          </p:cNvSpPr>
          <p:nvPr>
            <p:ph idx="1"/>
          </p:nvPr>
        </p:nvSpPr>
        <p:spPr>
          <a:xfrm>
            <a:off x="463550" y="1187450"/>
            <a:ext cx="8339138" cy="5091113"/>
          </a:xfrm>
        </p:spPr>
        <p:txBody>
          <a:bodyPr vert="horz" wrap="square" lIns="91440" tIns="45720" rIns="91440" bIns="45720" anchor="t" anchorCtr="0"/>
          <a:p>
            <a:pPr eaLnBrk="1" hangingPunct="1"/>
            <a:r>
              <a:rPr lang="en-US" altLang="zh-CN" sz="3600" dirty="0">
                <a:latin typeface="宋体" panose="02010600030101010101" pitchFamily="2" charset="-122"/>
              </a:rPr>
              <a:t>IEEE</a:t>
            </a:r>
            <a:r>
              <a:rPr lang="zh-CN" altLang="en-US" sz="3600" dirty="0">
                <a:latin typeface="宋体" panose="02010600030101010101" pitchFamily="2" charset="-122"/>
              </a:rPr>
              <a:t>定义</a:t>
            </a:r>
            <a:endParaRPr lang="zh-CN" altLang="en-US" sz="3600" dirty="0">
              <a:latin typeface="宋体" panose="02010600030101010101" pitchFamily="2" charset="-122"/>
            </a:endParaRPr>
          </a:p>
          <a:p>
            <a:pPr lvl="1" eaLnBrk="1" hangingPunct="1"/>
            <a:r>
              <a:rPr lang="zh-CN" altLang="en-US" dirty="0">
                <a:latin typeface="楷体_GB2312" pitchFamily="49" charset="-122"/>
                <a:ea typeface="楷体_GB2312" pitchFamily="49" charset="-122"/>
              </a:rPr>
              <a:t>嵌入式系统是“用于控制、监视或者辅助操作的机器、设备或装置”；</a:t>
            </a:r>
            <a:endParaRPr lang="zh-CN" altLang="en-US" dirty="0">
              <a:latin typeface="楷体_GB2312" pitchFamily="49" charset="-122"/>
              <a:ea typeface="楷体_GB2312" pitchFamily="49" charset="-122"/>
            </a:endParaRPr>
          </a:p>
          <a:p>
            <a:pPr eaLnBrk="1" hangingPunct="1">
              <a:lnSpc>
                <a:spcPct val="125000"/>
              </a:lnSpc>
            </a:pPr>
            <a:r>
              <a:rPr lang="zh-CN" altLang="en-US" sz="2800" dirty="0">
                <a:latin typeface="楷体_GB2312" pitchFamily="49" charset="-122"/>
                <a:ea typeface="楷体_GB2312" pitchFamily="49" charset="-122"/>
              </a:rPr>
              <a:t>微机学会定义</a:t>
            </a:r>
            <a:endParaRPr lang="zh-CN" altLang="en-US" sz="2800" dirty="0">
              <a:latin typeface="楷体_GB2312" pitchFamily="49" charset="-122"/>
              <a:ea typeface="楷体_GB2312" pitchFamily="49" charset="-122"/>
            </a:endParaRPr>
          </a:p>
          <a:p>
            <a:pPr lvl="1" eaLnBrk="1" hangingPunct="1">
              <a:lnSpc>
                <a:spcPct val="125000"/>
              </a:lnSpc>
            </a:pPr>
            <a:r>
              <a:rPr lang="zh-CN" altLang="en-US" dirty="0">
                <a:latin typeface="楷体_GB2312" pitchFamily="49" charset="-122"/>
                <a:ea typeface="楷体_GB2312" pitchFamily="49" charset="-122"/>
              </a:rPr>
              <a:t>嵌入式系统是以嵌入式应用为目的的计算机系统。可分为系统级、板级、片级</a:t>
            </a:r>
            <a:endParaRPr lang="zh-CN" altLang="en-US" dirty="0"/>
          </a:p>
        </p:txBody>
      </p:sp>
      <p:sp>
        <p:nvSpPr>
          <p:cNvPr id="28675" name="文本框 2378754"/>
          <p:cNvSpPr txBox="1"/>
          <p:nvPr/>
        </p:nvSpPr>
        <p:spPr>
          <a:xfrm>
            <a:off x="1214438" y="131763"/>
            <a:ext cx="7588250" cy="762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lgn="ctr" eaLnBrk="1" hangingPunct="1">
              <a:spcBef>
                <a:spcPct val="50000"/>
              </a:spcBef>
              <a:buClrTx/>
              <a:buSzTx/>
              <a:buFont typeface="Arial" panose="020B0604020202020204" pitchFamily="34" charset="0"/>
              <a:buNone/>
            </a:pPr>
            <a:r>
              <a:rPr lang="zh-CN" altLang="en-US" sz="4400" dirty="0">
                <a:latin typeface="Tahoma" panose="020B0604030504040204" pitchFamily="34" charset="0"/>
                <a:ea typeface="黑体" panose="02010609060101010101" pitchFamily="49" charset="-122"/>
              </a:rPr>
              <a:t>嵌入式系统简介</a:t>
            </a:r>
            <a:endParaRPr lang="zh-CN" altLang="en-US" sz="4400" dirty="0">
              <a:latin typeface="Tahoma" panose="020B0604030504040204" pitchFamily="34" charset="0"/>
              <a:ea typeface="黑体" panose="02010609060101010101" pitchFamily="49" charset="-122"/>
            </a:endParaRPr>
          </a:p>
        </p:txBody>
      </p:sp>
      <p:sp>
        <p:nvSpPr>
          <p:cNvPr id="2" name="文本框 1"/>
          <p:cNvSpPr txBox="1"/>
          <p:nvPr/>
        </p:nvSpPr>
        <p:spPr>
          <a:xfrm>
            <a:off x="3613150" y="1198563"/>
            <a:ext cx="3532188"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000" b="1" dirty="0">
                <a:solidFill>
                  <a:srgbClr val="FF0000"/>
                </a:solidFill>
                <a:latin typeface="Times New Roman" panose="02020603050405020304" pitchFamily="18" charset="0"/>
              </a:rPr>
              <a:t> IEEE电气和电子工程师协会</a:t>
            </a:r>
            <a:endParaRPr lang="zh-CN" altLang="en-US" sz="2000" b="1" dirty="0">
              <a:solidFill>
                <a:srgbClr val="FF0000"/>
              </a:solidFill>
              <a:latin typeface="Times New Roman" panose="02020603050405020304"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标题 2382849"/>
          <p:cNvSpPr>
            <a:spLocks noGrp="1"/>
          </p:cNvSpPr>
          <p:nvPr>
            <p:ph type="title"/>
          </p:nvPr>
        </p:nvSpPr>
        <p:spPr>
          <a:xfrm>
            <a:off x="1150938" y="244475"/>
            <a:ext cx="7793037" cy="682625"/>
          </a:xfrm>
        </p:spPr>
        <p:txBody>
          <a:bodyPr vert="horz" wrap="square" lIns="82550" tIns="41275" rIns="82550" bIns="41275" anchor="t" anchorCtr="0"/>
          <a:p>
            <a:pPr marL="254000" indent="-254000" eaLnBrk="1" hangingPunct="1">
              <a:spcBef>
                <a:spcPct val="50000"/>
              </a:spcBef>
              <a:buSzPct val="75000"/>
            </a:pPr>
            <a:r>
              <a:rPr lang="zh-CN" altLang="en-US" dirty="0"/>
              <a:t>嵌入式系统简介</a:t>
            </a:r>
            <a:endParaRPr lang="zh-CN" altLang="en-US" dirty="0"/>
          </a:p>
        </p:txBody>
      </p:sp>
      <p:sp>
        <p:nvSpPr>
          <p:cNvPr id="30723" name="文本占位符 2382850"/>
          <p:cNvSpPr>
            <a:spLocks noGrp="1"/>
          </p:cNvSpPr>
          <p:nvPr>
            <p:ph idx="1"/>
          </p:nvPr>
        </p:nvSpPr>
        <p:spPr>
          <a:xfrm>
            <a:off x="504825" y="1243013"/>
            <a:ext cx="8439150" cy="4724400"/>
          </a:xfrm>
        </p:spPr>
        <p:txBody>
          <a:bodyPr vert="horz" wrap="square" lIns="91440" tIns="45720" rIns="91440" bIns="45720" anchor="t" anchorCtr="0"/>
          <a:p>
            <a:pPr eaLnBrk="1" hangingPunct="1">
              <a:lnSpc>
                <a:spcPct val="110000"/>
              </a:lnSpc>
            </a:pPr>
            <a:r>
              <a:rPr lang="zh-CN" altLang="en-US" sz="2400" b="1" dirty="0">
                <a:latin typeface="楷体_GB2312" pitchFamily="49" charset="-122"/>
                <a:ea typeface="楷体_GB2312" pitchFamily="49" charset="-122"/>
              </a:rPr>
              <a:t>广义上讲，凡是带有微处理器的专用软硬件系统都可称为嵌入式系统。如各类单片机和</a:t>
            </a:r>
            <a:r>
              <a:rPr lang="en-US" altLang="zh-CN" sz="2400" b="1" dirty="0">
                <a:latin typeface="楷体_GB2312" pitchFamily="49" charset="-122"/>
                <a:ea typeface="楷体_GB2312" pitchFamily="49" charset="-122"/>
              </a:rPr>
              <a:t>DSP</a:t>
            </a:r>
            <a:r>
              <a:rPr lang="zh-CN" altLang="en-US" sz="2400" b="1" dirty="0">
                <a:latin typeface="楷体_GB2312" pitchFamily="49" charset="-122"/>
                <a:ea typeface="楷体_GB2312" pitchFamily="49" charset="-122"/>
              </a:rPr>
              <a:t>系统。这些系统在完成较为单一的专业功能时具有简洁高效的特点。但由于他们没有操作系统，管理系统硬件核软件的能力有限，在实现复杂多任务功能时，往往困难重重，甚至无法实现。</a:t>
            </a:r>
            <a:endParaRPr lang="zh-CN" altLang="en-US" sz="2400" b="1" dirty="0">
              <a:latin typeface="楷体_GB2312" pitchFamily="49" charset="-122"/>
              <a:ea typeface="楷体_GB2312" pitchFamily="49" charset="-122"/>
            </a:endParaRPr>
          </a:p>
          <a:p>
            <a:pPr eaLnBrk="1" hangingPunct="1">
              <a:lnSpc>
                <a:spcPct val="130000"/>
              </a:lnSpc>
            </a:pPr>
            <a:r>
              <a:rPr lang="zh-CN" altLang="en-US" sz="2400" b="1" dirty="0">
                <a:latin typeface="楷体_GB2312" pitchFamily="49" charset="-122"/>
                <a:ea typeface="楷体_GB2312" pitchFamily="49" charset="-122"/>
              </a:rPr>
              <a:t>从狭义上讲，我们更加强调那些使用嵌入式微处理器构成独立系统，具有自己操作系统，具有特定功能，用于特定场合的嵌入式系统。</a:t>
            </a:r>
            <a:r>
              <a:rPr lang="zh-CN" altLang="en-US" sz="2400" b="1" dirty="0">
                <a:solidFill>
                  <a:srgbClr val="FF0000"/>
                </a:solidFill>
                <a:latin typeface="楷体_GB2312" pitchFamily="49" charset="-122"/>
                <a:ea typeface="楷体_GB2312" pitchFamily="49" charset="-122"/>
              </a:rPr>
              <a:t>本课程中的嵌入式系统是指狭义上的嵌入式系统。</a:t>
            </a:r>
            <a:endParaRPr lang="zh-CN" altLang="en-US" sz="2400" b="1" dirty="0">
              <a:solidFill>
                <a:srgbClr val="FF0000"/>
              </a:solidFill>
              <a:latin typeface="楷体_GB2312" pitchFamily="49" charset="-122"/>
              <a:ea typeface="楷体_GB2312" pitchFamily="49" charset="-122"/>
            </a:endParaRPr>
          </a:p>
        </p:txBody>
      </p:sp>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文本占位符 2392065"/>
          <p:cNvSpPr>
            <a:spLocks noGrp="1"/>
          </p:cNvSpPr>
          <p:nvPr>
            <p:ph idx="1"/>
          </p:nvPr>
        </p:nvSpPr>
        <p:spPr>
          <a:xfrm>
            <a:off x="546100" y="1101725"/>
            <a:ext cx="8339138" cy="5400675"/>
          </a:xfrm>
        </p:spPr>
        <p:txBody>
          <a:bodyPr vert="horz" wrap="square" lIns="82550" tIns="41275" rIns="82550" bIns="41275" anchor="t" anchorCtr="0"/>
          <a:p>
            <a:pPr eaLnBrk="1" hangingPunct="1">
              <a:lnSpc>
                <a:spcPct val="90000"/>
              </a:lnSpc>
            </a:pPr>
            <a:r>
              <a:rPr lang="zh-CN" altLang="en-US" sz="2800" dirty="0">
                <a:latin typeface="楷体_GB2312" pitchFamily="49" charset="-122"/>
                <a:ea typeface="楷体_GB2312" pitchFamily="49" charset="-122"/>
              </a:rPr>
              <a:t>特点</a:t>
            </a:r>
            <a:endParaRPr lang="zh-CN" altLang="en-US" sz="2800" dirty="0">
              <a:latin typeface="楷体_GB2312" pitchFamily="49" charset="-122"/>
              <a:ea typeface="楷体_GB2312" pitchFamily="49" charset="-122"/>
            </a:endParaRPr>
          </a:p>
          <a:p>
            <a:pPr lvl="1" eaLnBrk="1" hangingPunct="1">
              <a:lnSpc>
                <a:spcPct val="90000"/>
              </a:lnSpc>
            </a:pPr>
            <a:r>
              <a:rPr lang="zh-CN" altLang="en-US" dirty="0">
                <a:latin typeface="楷体_GB2312" pitchFamily="49" charset="-122"/>
                <a:ea typeface="楷体_GB2312" pitchFamily="49" charset="-122"/>
              </a:rPr>
              <a:t>功耗限制</a:t>
            </a:r>
            <a:endParaRPr lang="zh-CN" altLang="en-US" dirty="0">
              <a:latin typeface="楷体_GB2312" pitchFamily="49" charset="-122"/>
              <a:ea typeface="楷体_GB2312" pitchFamily="49" charset="-122"/>
            </a:endParaRPr>
          </a:p>
          <a:p>
            <a:pPr lvl="2" eaLnBrk="1" hangingPunct="1">
              <a:lnSpc>
                <a:spcPct val="90000"/>
              </a:lnSpc>
            </a:pPr>
            <a:r>
              <a:rPr lang="zh-CN" altLang="en-US" sz="2000" dirty="0">
                <a:latin typeface="楷体_GB2312" pitchFamily="49" charset="-122"/>
                <a:ea typeface="楷体_GB2312" pitchFamily="49" charset="-122"/>
              </a:rPr>
              <a:t>嵌入式系统中，尤其是在用电池供电的嵌入式系统中，这是一个主要考虑的因素。大耗电量直接影响到硬件费用，并影响电源寿命以及带来散热问题。</a:t>
            </a:r>
            <a:endParaRPr lang="zh-CN" altLang="en-US" sz="2000" dirty="0">
              <a:latin typeface="楷体_GB2312" pitchFamily="49" charset="-122"/>
              <a:ea typeface="楷体_GB2312" pitchFamily="49" charset="-122"/>
            </a:endParaRPr>
          </a:p>
          <a:p>
            <a:pPr lvl="1" eaLnBrk="1" hangingPunct="1">
              <a:lnSpc>
                <a:spcPct val="90000"/>
              </a:lnSpc>
            </a:pPr>
            <a:r>
              <a:rPr lang="zh-CN" altLang="en-US" dirty="0">
                <a:latin typeface="楷体_GB2312" pitchFamily="49" charset="-122"/>
                <a:ea typeface="楷体_GB2312" pitchFamily="49" charset="-122"/>
              </a:rPr>
              <a:t>低成本</a:t>
            </a:r>
            <a:endParaRPr lang="zh-CN" altLang="en-US" dirty="0">
              <a:latin typeface="楷体_GB2312" pitchFamily="49" charset="-122"/>
              <a:ea typeface="楷体_GB2312" pitchFamily="49" charset="-122"/>
            </a:endParaRPr>
          </a:p>
          <a:p>
            <a:pPr lvl="2" eaLnBrk="1" hangingPunct="1">
              <a:lnSpc>
                <a:spcPct val="90000"/>
              </a:lnSpc>
            </a:pPr>
            <a:r>
              <a:rPr lang="zh-CN" altLang="en-US" sz="2000" dirty="0">
                <a:latin typeface="楷体_GB2312" pitchFamily="49" charset="-122"/>
                <a:ea typeface="楷体_GB2312" pitchFamily="49" charset="-122"/>
              </a:rPr>
              <a:t>包含硬件成本和软件成本。硬件成本主要决定于所使用的微处理器、所需的内存及相应的外围芯片；软件成本通常难于预测，但一个好的设计方法有利于降低软件成本。</a:t>
            </a:r>
            <a:endParaRPr lang="zh-CN" altLang="en-US" sz="2000" dirty="0">
              <a:latin typeface="楷体_GB2312" pitchFamily="49" charset="-122"/>
              <a:ea typeface="楷体_GB2312" pitchFamily="49" charset="-122"/>
            </a:endParaRPr>
          </a:p>
          <a:p>
            <a:pPr lvl="1" eaLnBrk="1" hangingPunct="1">
              <a:lnSpc>
                <a:spcPct val="90000"/>
              </a:lnSpc>
            </a:pPr>
            <a:r>
              <a:rPr lang="zh-CN" altLang="en-US" dirty="0">
                <a:latin typeface="楷体_GB2312" pitchFamily="49" charset="-122"/>
                <a:ea typeface="楷体_GB2312" pitchFamily="49" charset="-122"/>
              </a:rPr>
              <a:t>多速率</a:t>
            </a:r>
            <a:endParaRPr lang="zh-CN" altLang="en-US" dirty="0">
              <a:latin typeface="楷体_GB2312" pitchFamily="49" charset="-122"/>
              <a:ea typeface="楷体_GB2312" pitchFamily="49" charset="-122"/>
            </a:endParaRPr>
          </a:p>
          <a:p>
            <a:pPr lvl="2" eaLnBrk="1" hangingPunct="1">
              <a:lnSpc>
                <a:spcPct val="90000"/>
              </a:lnSpc>
            </a:pPr>
            <a:r>
              <a:rPr lang="zh-CN" altLang="en-US" sz="2000" dirty="0">
                <a:latin typeface="楷体_GB2312" pitchFamily="49" charset="-122"/>
                <a:ea typeface="楷体_GB2312" pitchFamily="49" charset="-122"/>
              </a:rPr>
              <a:t>系统同时运行多个实时性任务，系统必须同时控制这些动作，但这些动作有些速度慢，有些速度快。</a:t>
            </a:r>
            <a:endParaRPr lang="zh-CN" altLang="en-US" sz="2000" dirty="0">
              <a:latin typeface="楷体_GB2312" pitchFamily="49" charset="-122"/>
              <a:ea typeface="楷体_GB2312" pitchFamily="49" charset="-122"/>
            </a:endParaRPr>
          </a:p>
          <a:p>
            <a:pPr lvl="1" eaLnBrk="1" hangingPunct="1">
              <a:lnSpc>
                <a:spcPct val="90000"/>
              </a:lnSpc>
            </a:pPr>
            <a:r>
              <a:rPr lang="zh-CN" altLang="en-US" dirty="0">
                <a:latin typeface="楷体_GB2312" pitchFamily="49" charset="-122"/>
                <a:ea typeface="楷体_GB2312" pitchFamily="49" charset="-122"/>
              </a:rPr>
              <a:t>环境相关性</a:t>
            </a:r>
            <a:endParaRPr lang="zh-CN" altLang="en-US" dirty="0">
              <a:latin typeface="楷体_GB2312" pitchFamily="49" charset="-122"/>
              <a:ea typeface="楷体_GB2312" pitchFamily="49" charset="-122"/>
            </a:endParaRPr>
          </a:p>
          <a:p>
            <a:pPr lvl="2" eaLnBrk="1" hangingPunct="1">
              <a:lnSpc>
                <a:spcPct val="90000"/>
              </a:lnSpc>
            </a:pPr>
            <a:r>
              <a:rPr lang="zh-CN" altLang="en-US" sz="2000" dirty="0">
                <a:latin typeface="楷体_GB2312" pitchFamily="49" charset="-122"/>
                <a:ea typeface="楷体_GB2312" pitchFamily="49" charset="-122"/>
              </a:rPr>
              <a:t>嵌入式系统不是独立的，而是与其被嵌入的设备紧密相关联。</a:t>
            </a:r>
            <a:endParaRPr lang="zh-CN" altLang="en-US" sz="2000" dirty="0">
              <a:latin typeface="楷体_GB2312" pitchFamily="49" charset="-122"/>
              <a:ea typeface="楷体_GB2312" pitchFamily="49" charset="-122"/>
            </a:endParaRPr>
          </a:p>
        </p:txBody>
      </p:sp>
      <p:sp>
        <p:nvSpPr>
          <p:cNvPr id="36867" name="标题 2392066"/>
          <p:cNvSpPr>
            <a:spLocks noGrp="1"/>
          </p:cNvSpPr>
          <p:nvPr>
            <p:ph type="title"/>
          </p:nvPr>
        </p:nvSpPr>
        <p:spPr>
          <a:xfrm>
            <a:off x="1009650" y="0"/>
            <a:ext cx="7875588" cy="787400"/>
          </a:xfrm>
        </p:spPr>
        <p:txBody>
          <a:bodyPr vert="horz" wrap="square" lIns="91440" tIns="45720" rIns="91440" bIns="45720" anchor="ctr" anchorCtr="0"/>
          <a:p>
            <a:pPr eaLnBrk="1" hangingPunct="1"/>
            <a:r>
              <a:rPr lang="zh-CN" altLang="en-US" dirty="0"/>
              <a:t>嵌入式系统简介</a:t>
            </a:r>
            <a:endParaRPr lang="zh-CN" altLang="en-US" dirty="0"/>
          </a:p>
        </p:txBody>
      </p:sp>
    </p:spTree>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2387969"/>
          <p:cNvSpPr>
            <a:spLocks noGrp="1"/>
          </p:cNvSpPr>
          <p:nvPr>
            <p:ph type="title"/>
          </p:nvPr>
        </p:nvSpPr>
        <p:spPr>
          <a:xfrm>
            <a:off x="1009650" y="0"/>
            <a:ext cx="7875588" cy="787400"/>
          </a:xfrm>
        </p:spPr>
        <p:txBody>
          <a:bodyPr vert="horz" wrap="square" lIns="91440" tIns="45720" rIns="91440" bIns="45720" anchor="ctr" anchorCtr="0"/>
          <a:p>
            <a:pPr eaLnBrk="1" hangingPunct="1"/>
            <a:r>
              <a:rPr lang="zh-CN" altLang="en-US" dirty="0"/>
              <a:t>嵌入式系统简介</a:t>
            </a:r>
            <a:endParaRPr lang="zh-CN" altLang="en-US" dirty="0"/>
          </a:p>
        </p:txBody>
      </p:sp>
      <p:sp>
        <p:nvSpPr>
          <p:cNvPr id="38915" name="文本占位符 2387970"/>
          <p:cNvSpPr>
            <a:spLocks noGrp="1"/>
          </p:cNvSpPr>
          <p:nvPr>
            <p:ph idx="1"/>
          </p:nvPr>
        </p:nvSpPr>
        <p:spPr>
          <a:xfrm>
            <a:off x="477838" y="1196975"/>
            <a:ext cx="8234362" cy="5291138"/>
          </a:xfrm>
        </p:spPr>
        <p:txBody>
          <a:bodyPr vert="horz" wrap="square" lIns="82550" tIns="41275" rIns="82550" bIns="41275" anchor="t" anchorCtr="0"/>
          <a:p>
            <a:pPr eaLnBrk="1" hangingPunct="1"/>
            <a:r>
              <a:rPr lang="zh-CN" altLang="en-US" sz="2800" dirty="0">
                <a:latin typeface="楷体_GB2312" pitchFamily="49" charset="-122"/>
                <a:ea typeface="楷体_GB2312" pitchFamily="49" charset="-122"/>
              </a:rPr>
              <a:t>特点</a:t>
            </a:r>
            <a:endParaRPr lang="zh-CN" altLang="en-US" sz="2800" dirty="0">
              <a:latin typeface="楷体_GB2312" pitchFamily="49" charset="-122"/>
              <a:ea typeface="楷体_GB2312" pitchFamily="49" charset="-122"/>
            </a:endParaRPr>
          </a:p>
          <a:p>
            <a:pPr lvl="1" eaLnBrk="1" hangingPunct="1"/>
            <a:r>
              <a:rPr lang="zh-CN" altLang="en-US" dirty="0">
                <a:latin typeface="楷体_GB2312" pitchFamily="49" charset="-122"/>
                <a:ea typeface="楷体_GB2312" pitchFamily="49" charset="-122"/>
              </a:rPr>
              <a:t>系统内核小</a:t>
            </a:r>
            <a:endParaRPr lang="zh-CN" altLang="en-US" dirty="0">
              <a:latin typeface="楷体_GB2312" pitchFamily="49" charset="-122"/>
              <a:ea typeface="楷体_GB2312" pitchFamily="49" charset="-122"/>
            </a:endParaRPr>
          </a:p>
          <a:p>
            <a:pPr lvl="2" eaLnBrk="1" hangingPunct="1"/>
            <a:r>
              <a:rPr lang="zh-CN" altLang="en-US" sz="2000" dirty="0">
                <a:latin typeface="楷体_GB2312" pitchFamily="49" charset="-122"/>
                <a:ea typeface="楷体_GB2312" pitchFamily="49" charset="-122"/>
              </a:rPr>
              <a:t>由于嵌入式系统一般是应用于小型电子装置的，系统资源相对有限，所以内核较之传统的操作系统要小得多。</a:t>
            </a:r>
            <a:endParaRPr lang="zh-CN" altLang="en-US" sz="2000" dirty="0">
              <a:latin typeface="楷体_GB2312" pitchFamily="49" charset="-122"/>
              <a:ea typeface="楷体_GB2312" pitchFamily="49" charset="-122"/>
            </a:endParaRPr>
          </a:p>
          <a:p>
            <a:pPr lvl="2" eaLnBrk="1" hangingPunct="1"/>
            <a:r>
              <a:rPr lang="zh-CN" altLang="en-US" sz="2000" dirty="0">
                <a:latin typeface="楷体_GB2312" pitchFamily="49" charset="-122"/>
                <a:ea typeface="楷体_GB2312" pitchFamily="49" charset="-122"/>
              </a:rPr>
              <a:t>比如</a:t>
            </a:r>
            <a:r>
              <a:rPr lang="en-US" altLang="zh-CN" sz="2000" dirty="0">
                <a:latin typeface="楷体_GB2312" pitchFamily="49" charset="-122"/>
                <a:ea typeface="楷体_GB2312" pitchFamily="49" charset="-122"/>
              </a:rPr>
              <a:t>ENEA</a:t>
            </a:r>
            <a:r>
              <a:rPr lang="zh-CN" altLang="en-US" sz="2000" dirty="0">
                <a:latin typeface="楷体_GB2312" pitchFamily="49" charset="-122"/>
                <a:ea typeface="楷体_GB2312" pitchFamily="49" charset="-122"/>
              </a:rPr>
              <a:t>公司的</a:t>
            </a:r>
            <a:r>
              <a:rPr lang="en-US" altLang="zh-CN" sz="2000" dirty="0">
                <a:latin typeface="楷体_GB2312" pitchFamily="49" charset="-122"/>
                <a:ea typeface="楷体_GB2312" pitchFamily="49" charset="-122"/>
              </a:rPr>
              <a:t>OSE</a:t>
            </a:r>
            <a:r>
              <a:rPr lang="zh-CN" altLang="en-US" sz="2000" dirty="0">
                <a:latin typeface="楷体_GB2312" pitchFamily="49" charset="-122"/>
                <a:ea typeface="楷体_GB2312" pitchFamily="49" charset="-122"/>
              </a:rPr>
              <a:t>实时</a:t>
            </a:r>
            <a:r>
              <a:rPr lang="en-US" altLang="zh-CN" sz="2000" dirty="0">
                <a:latin typeface="楷体_GB2312" pitchFamily="49" charset="-122"/>
                <a:ea typeface="楷体_GB2312" pitchFamily="49" charset="-122"/>
              </a:rPr>
              <a:t>OS</a:t>
            </a:r>
            <a:r>
              <a:rPr lang="zh-CN" altLang="en-US" sz="2000" dirty="0">
                <a:latin typeface="楷体_GB2312" pitchFamily="49" charset="-122"/>
                <a:ea typeface="楷体_GB2312" pitchFamily="49" charset="-122"/>
              </a:rPr>
              <a:t>，内核只有</a:t>
            </a:r>
            <a:r>
              <a:rPr lang="en-US" altLang="zh-CN" sz="2000" dirty="0">
                <a:latin typeface="楷体_GB2312" pitchFamily="49" charset="-122"/>
                <a:ea typeface="楷体_GB2312" pitchFamily="49" charset="-122"/>
              </a:rPr>
              <a:t>5K</a:t>
            </a:r>
            <a:r>
              <a:rPr lang="zh-CN" altLang="en-US" sz="2000" dirty="0">
                <a:latin typeface="楷体_GB2312" pitchFamily="49" charset="-122"/>
                <a:ea typeface="楷体_GB2312" pitchFamily="49" charset="-122"/>
              </a:rPr>
              <a:t>，而</a:t>
            </a:r>
            <a:r>
              <a:rPr lang="en-US" altLang="zh-CN" sz="2000" dirty="0">
                <a:latin typeface="楷体_GB2312" pitchFamily="49" charset="-122"/>
                <a:ea typeface="楷体_GB2312" pitchFamily="49" charset="-122"/>
              </a:rPr>
              <a:t>Windows</a:t>
            </a:r>
            <a:r>
              <a:rPr lang="zh-CN" altLang="en-US" sz="2000" dirty="0">
                <a:latin typeface="楷体_GB2312" pitchFamily="49" charset="-122"/>
                <a:ea typeface="楷体_GB2312" pitchFamily="49" charset="-122"/>
              </a:rPr>
              <a:t>的内核则要大得多。</a:t>
            </a:r>
            <a:endParaRPr lang="zh-CN" altLang="en-US" sz="2000" dirty="0">
              <a:latin typeface="楷体_GB2312" pitchFamily="49" charset="-122"/>
              <a:ea typeface="楷体_GB2312" pitchFamily="49" charset="-122"/>
            </a:endParaRPr>
          </a:p>
          <a:p>
            <a:pPr lvl="1" eaLnBrk="1" hangingPunct="1"/>
            <a:r>
              <a:rPr lang="zh-CN" altLang="en-US" dirty="0">
                <a:latin typeface="楷体_GB2312" pitchFamily="49" charset="-122"/>
                <a:ea typeface="楷体_GB2312" pitchFamily="49" charset="-122"/>
              </a:rPr>
              <a:t>专用性强</a:t>
            </a:r>
            <a:endParaRPr lang="zh-CN" altLang="en-US" dirty="0">
              <a:latin typeface="楷体_GB2312" pitchFamily="49" charset="-122"/>
              <a:ea typeface="楷体_GB2312" pitchFamily="49" charset="-122"/>
            </a:endParaRPr>
          </a:p>
          <a:p>
            <a:pPr lvl="2" eaLnBrk="1" hangingPunct="1"/>
            <a:r>
              <a:rPr lang="zh-CN" altLang="en-US" sz="2000" dirty="0">
                <a:latin typeface="楷体_GB2312" pitchFamily="49" charset="-122"/>
                <a:ea typeface="楷体_GB2312" pitchFamily="49" charset="-122"/>
              </a:rPr>
              <a:t>嵌入式系统的个性化很强，其中的软件系统和硬件的结合非常紧密，一般要针对硬件进行系统的移植。</a:t>
            </a:r>
            <a:endParaRPr lang="zh-CN" altLang="en-US" sz="2000" dirty="0">
              <a:latin typeface="楷体_GB2312" pitchFamily="49" charset="-122"/>
              <a:ea typeface="楷体_GB2312" pitchFamily="49" charset="-122"/>
            </a:endParaRPr>
          </a:p>
          <a:p>
            <a:pPr lvl="2" eaLnBrk="1" hangingPunct="1"/>
            <a:r>
              <a:rPr lang="zh-CN" altLang="en-US" sz="2000" dirty="0">
                <a:latin typeface="楷体_GB2312" pitchFamily="49" charset="-122"/>
                <a:ea typeface="楷体_GB2312" pitchFamily="49" charset="-122"/>
              </a:rPr>
              <a:t>同时针对不同的任务，往往需要对系统进行较大更改，程序的编译下载要和系统相结合，这种修改和通用软件的“升级”是完全不同的概念。</a:t>
            </a:r>
            <a:endParaRPr lang="zh-CN" altLang="en-US" sz="2000" dirty="0">
              <a:latin typeface="楷体_GB2312" pitchFamily="49" charset="-122"/>
              <a:ea typeface="楷体_GB2312" pitchFamily="49" charset="-122"/>
            </a:endParaRPr>
          </a:p>
        </p:txBody>
      </p:sp>
    </p:spTree>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2405377"/>
          <p:cNvSpPr>
            <a:spLocks noGrp="1"/>
          </p:cNvSpPr>
          <p:nvPr>
            <p:ph type="title"/>
          </p:nvPr>
        </p:nvSpPr>
        <p:spPr>
          <a:xfrm>
            <a:off x="1009650" y="0"/>
            <a:ext cx="7875588" cy="787400"/>
          </a:xfrm>
        </p:spPr>
        <p:txBody>
          <a:bodyPr vert="horz" wrap="square" lIns="91440" tIns="45720" rIns="91440" bIns="45720" anchor="ctr" anchorCtr="0"/>
          <a:p>
            <a:pPr eaLnBrk="1" hangingPunct="1"/>
            <a:r>
              <a:rPr lang="zh-CN" altLang="en-US" dirty="0"/>
              <a:t>嵌入式系统简介</a:t>
            </a:r>
            <a:endParaRPr lang="zh-CN" altLang="en-US" dirty="0"/>
          </a:p>
        </p:txBody>
      </p:sp>
      <p:sp>
        <p:nvSpPr>
          <p:cNvPr id="40963" name="文本占位符 2405378"/>
          <p:cNvSpPr>
            <a:spLocks noGrp="1"/>
          </p:cNvSpPr>
          <p:nvPr>
            <p:ph idx="1"/>
          </p:nvPr>
        </p:nvSpPr>
        <p:spPr>
          <a:xfrm>
            <a:off x="477838" y="1196975"/>
            <a:ext cx="8234362" cy="5291138"/>
          </a:xfrm>
        </p:spPr>
        <p:txBody>
          <a:bodyPr vert="horz" wrap="square" lIns="82550" tIns="41275" rIns="82550" bIns="41275" anchor="t" anchorCtr="0"/>
          <a:p>
            <a:pPr eaLnBrk="1" hangingPunct="1"/>
            <a:r>
              <a:rPr lang="zh-CN" altLang="en-US" dirty="0">
                <a:latin typeface="楷体_GB2312" pitchFamily="49" charset="-122"/>
                <a:ea typeface="楷体_GB2312" pitchFamily="49" charset="-122"/>
              </a:rPr>
              <a:t>特点</a:t>
            </a:r>
            <a:endParaRPr lang="zh-CN" altLang="en-US" dirty="0">
              <a:latin typeface="楷体_GB2312" pitchFamily="49" charset="-122"/>
              <a:ea typeface="楷体_GB2312" pitchFamily="49" charset="-122"/>
            </a:endParaRPr>
          </a:p>
          <a:p>
            <a:pPr lvl="1" eaLnBrk="1" hangingPunct="1"/>
            <a:r>
              <a:rPr lang="zh-CN" altLang="en-US" sz="3200" dirty="0">
                <a:latin typeface="楷体_GB2312" pitchFamily="49" charset="-122"/>
                <a:ea typeface="楷体_GB2312" pitchFamily="49" charset="-122"/>
              </a:rPr>
              <a:t>不可垄断性</a:t>
            </a:r>
            <a:endParaRPr lang="zh-CN" altLang="en-US" sz="3200" dirty="0">
              <a:latin typeface="楷体_GB2312" pitchFamily="49" charset="-122"/>
              <a:ea typeface="楷体_GB2312" pitchFamily="49" charset="-122"/>
            </a:endParaRPr>
          </a:p>
          <a:p>
            <a:pPr lvl="2" eaLnBrk="1" hangingPunct="1"/>
            <a:r>
              <a:rPr lang="en-US" altLang="zh-CN" dirty="0">
                <a:latin typeface="楷体_GB2312" pitchFamily="49" charset="-122"/>
                <a:ea typeface="楷体_GB2312" pitchFamily="49" charset="-122"/>
              </a:rPr>
              <a:t>PC</a:t>
            </a:r>
            <a:r>
              <a:rPr lang="zh-CN" altLang="en-US" dirty="0">
                <a:latin typeface="楷体_GB2312" pitchFamily="49" charset="-122"/>
                <a:ea typeface="楷体_GB2312" pitchFamily="49" charset="-122"/>
              </a:rPr>
              <a:t>有</a:t>
            </a:r>
            <a:r>
              <a:rPr lang="en-US" altLang="zh-CN" dirty="0">
                <a:latin typeface="楷体_GB2312" pitchFamily="49" charset="-122"/>
                <a:ea typeface="楷体_GB2312" pitchFamily="49" charset="-122"/>
              </a:rPr>
              <a:t>WinTel</a:t>
            </a:r>
            <a:r>
              <a:rPr lang="zh-CN" altLang="en-US" dirty="0">
                <a:latin typeface="楷体_GB2312" pitchFamily="49" charset="-122"/>
                <a:ea typeface="楷体_GB2312" pitchFamily="49" charset="-122"/>
              </a:rPr>
              <a:t>垄断</a:t>
            </a:r>
            <a:endParaRPr lang="zh-CN" altLang="en-US" dirty="0">
              <a:latin typeface="楷体_GB2312" pitchFamily="49" charset="-122"/>
              <a:ea typeface="楷体_GB2312" pitchFamily="49" charset="-122"/>
            </a:endParaRPr>
          </a:p>
          <a:p>
            <a:pPr lvl="2" eaLnBrk="1" hangingPunct="1"/>
            <a:r>
              <a:rPr lang="zh-CN" altLang="en-US" dirty="0">
                <a:latin typeface="楷体_GB2312" pitchFamily="49" charset="-122"/>
                <a:ea typeface="楷体_GB2312" pitchFamily="49" charset="-122"/>
              </a:rPr>
              <a:t>嵌入式系统工业的基础是以应用为中心的“芯片”设计和面向应用的软件产品开发。</a:t>
            </a:r>
            <a:endParaRPr lang="zh-CN" altLang="en-US" dirty="0">
              <a:latin typeface="楷体_GB2312" pitchFamily="49" charset="-122"/>
              <a:ea typeface="楷体_GB2312" pitchFamily="49" charset="-122"/>
            </a:endParaRPr>
          </a:p>
          <a:p>
            <a:pPr lvl="1" eaLnBrk="1" hangingPunct="1"/>
            <a:r>
              <a:rPr lang="zh-CN" altLang="en-US" dirty="0">
                <a:latin typeface="楷体_GB2312" pitchFamily="49" charset="-122"/>
                <a:ea typeface="楷体_GB2312" pitchFamily="49" charset="-122"/>
              </a:rPr>
              <a:t>产品相对稳定性</a:t>
            </a:r>
            <a:endParaRPr lang="zh-CN" altLang="en-US" dirty="0">
              <a:latin typeface="楷体_GB2312" pitchFamily="49" charset="-122"/>
              <a:ea typeface="楷体_GB2312" pitchFamily="49" charset="-122"/>
            </a:endParaRPr>
          </a:p>
          <a:p>
            <a:pPr lvl="2" eaLnBrk="1" hangingPunct="1"/>
            <a:r>
              <a:rPr lang="zh-CN" altLang="en-US" dirty="0">
                <a:latin typeface="楷体_GB2312" pitchFamily="49" charset="-122"/>
                <a:ea typeface="楷体_GB2312" pitchFamily="49" charset="-122"/>
              </a:rPr>
              <a:t>普通处理器</a:t>
            </a:r>
            <a:r>
              <a:rPr lang="en-US" altLang="zh-CN" dirty="0">
                <a:latin typeface="楷体_GB2312" pitchFamily="49" charset="-122"/>
                <a:ea typeface="楷体_GB2312" pitchFamily="49" charset="-122"/>
              </a:rPr>
              <a:t>18</a:t>
            </a:r>
            <a:r>
              <a:rPr lang="zh-CN" altLang="en-US" dirty="0">
                <a:latin typeface="楷体_GB2312" pitchFamily="49" charset="-122"/>
                <a:ea typeface="楷体_GB2312" pitchFamily="49" charset="-122"/>
              </a:rPr>
              <a:t>月</a:t>
            </a:r>
            <a:endParaRPr lang="zh-CN" altLang="en-US" dirty="0">
              <a:latin typeface="楷体_GB2312" pitchFamily="49" charset="-122"/>
              <a:ea typeface="楷体_GB2312" pitchFamily="49" charset="-122"/>
            </a:endParaRPr>
          </a:p>
          <a:p>
            <a:pPr lvl="2" eaLnBrk="1" hangingPunct="1"/>
            <a:r>
              <a:rPr lang="zh-CN" altLang="en-US" dirty="0">
                <a:latin typeface="楷体_GB2312" pitchFamily="49" charset="-122"/>
                <a:ea typeface="楷体_GB2312" pitchFamily="49" charset="-122"/>
              </a:rPr>
              <a:t>嵌入式处理器</a:t>
            </a:r>
            <a:r>
              <a:rPr lang="en-US" altLang="zh-CN" dirty="0">
                <a:latin typeface="楷体_GB2312" pitchFamily="49" charset="-122"/>
                <a:ea typeface="楷体_GB2312" pitchFamily="49" charset="-122"/>
              </a:rPr>
              <a:t>8</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10</a:t>
            </a:r>
            <a:r>
              <a:rPr lang="zh-CN" altLang="en-US" dirty="0">
                <a:latin typeface="楷体_GB2312" pitchFamily="49" charset="-122"/>
                <a:ea typeface="楷体_GB2312" pitchFamily="49" charset="-122"/>
              </a:rPr>
              <a:t>年</a:t>
            </a:r>
            <a:endParaRPr lang="zh-CN" altLang="en-US" dirty="0">
              <a:latin typeface="楷体_GB2312" pitchFamily="49" charset="-122"/>
              <a:ea typeface="楷体_GB2312" pitchFamily="49" charset="-122"/>
            </a:endParaRPr>
          </a:p>
          <a:p>
            <a:pPr lvl="1" eaLnBrk="1" hangingPunct="1"/>
            <a:endParaRPr lang="zh-CN" altLang="en-US" dirty="0">
              <a:latin typeface="楷体_GB2312" pitchFamily="49" charset="-122"/>
              <a:ea typeface="楷体_GB2312" pitchFamily="49" charset="-122"/>
            </a:endParaRPr>
          </a:p>
        </p:txBody>
      </p:sp>
    </p:spTree>
  </p:cSld>
  <p:clrMapOvr>
    <a:masterClrMapping/>
  </p:clrMapOvr>
  <p:transition spd="med">
    <p:random/>
  </p:transition>
</p:sld>
</file>

<file path=ppt/tags/tag1.xml><?xml version="1.0" encoding="utf-8"?>
<p:tagLst xmlns:p="http://schemas.openxmlformats.org/presentationml/2006/main">
  <p:tag name="COMMONDATA" val="eyJoZGlkIjoiZjM5MTRlZmRhMmVlNDBjNmYzMDIyNjZlODQxOGFiZmIifQ=="/>
  <p:tag name="commondata" val="eyJoZGlkIjoiOTdhNWNjNzkyNjhlYTk0YzYzZDdhYzA5YzlmNTk1YTUifQ=="/>
</p:tagLst>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0</TotalTime>
  <Words>4589</Words>
  <Application>WPS 演示</Application>
  <PresentationFormat>全屏显示(4:3)</PresentationFormat>
  <Paragraphs>339</Paragraphs>
  <Slides>40</Slides>
  <Notes>12</Notes>
  <HiddenSlides>1</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15</vt:i4>
      </vt:variant>
      <vt:variant>
        <vt:lpstr>幻灯片标题</vt:lpstr>
      </vt:variant>
      <vt:variant>
        <vt:i4>40</vt:i4>
      </vt:variant>
    </vt:vector>
  </HeadingPairs>
  <TitlesOfParts>
    <vt:vector size="75" baseType="lpstr">
      <vt:lpstr>Arial</vt:lpstr>
      <vt:lpstr>宋体</vt:lpstr>
      <vt:lpstr>Wingdings</vt:lpstr>
      <vt:lpstr>Times New Roman</vt:lpstr>
      <vt:lpstr>Tahoma</vt:lpstr>
      <vt:lpstr>华文琥珀</vt:lpstr>
      <vt:lpstr>黑体</vt:lpstr>
      <vt:lpstr>Symbol</vt:lpstr>
      <vt:lpstr>华文楷体</vt:lpstr>
      <vt:lpstr>Times-Roman</vt:lpstr>
      <vt:lpstr>楷体_GB2312</vt:lpstr>
      <vt:lpstr>新宋体</vt:lpstr>
      <vt:lpstr>华文新魏</vt:lpstr>
      <vt:lpstr>微软雅黑</vt:lpstr>
      <vt:lpstr>Arial Unicode MS</vt:lpstr>
      <vt:lpstr>Calibri</vt:lpstr>
      <vt:lpstr>仿宋_GB2312</vt:lpstr>
      <vt:lpstr>仿宋</vt:lpstr>
      <vt:lpstr>Garamond</vt:lpstr>
      <vt:lpstr>Blends</vt:lpstr>
      <vt:lpstr>Visio.Drawing.11</vt:lpstr>
      <vt:lpstr>MSPhotoEd.3</vt:lpstr>
      <vt:lpstr>MSPhotoEd.3</vt:lpstr>
      <vt:lpstr>MSPhotoEd.3</vt:lpstr>
      <vt:lpstr>MSPhotoEd.3</vt:lpstr>
      <vt:lpstr>MSPhotoEd.3</vt:lpstr>
      <vt:lpstr>MSPhotoEd.3</vt:lpstr>
      <vt:lpstr>Paint.Picture</vt:lpstr>
      <vt:lpstr>Visio.Drawing.11</vt:lpstr>
      <vt:lpstr>Paint.Picture</vt:lpstr>
      <vt:lpstr>Paint.Picture</vt:lpstr>
      <vt:lpstr>Paint.Picture</vt:lpstr>
      <vt:lpstr>Paint.Picture</vt:lpstr>
      <vt:lpstr>MSPhotoEd.3</vt:lpstr>
      <vt:lpstr>MSPhotoEd.3</vt:lpstr>
      <vt:lpstr>PowerPoint 演示文稿</vt:lpstr>
      <vt:lpstr>PowerPoint 演示文稿</vt:lpstr>
      <vt:lpstr>嵌入式系统简介</vt:lpstr>
      <vt:lpstr>嵌入式系统简介</vt:lpstr>
      <vt:lpstr>PowerPoint 演示文稿</vt:lpstr>
      <vt:lpstr>嵌入式系统简介</vt:lpstr>
      <vt:lpstr>嵌入式系统简介</vt:lpstr>
      <vt:lpstr>嵌入式系统简介</vt:lpstr>
      <vt:lpstr>嵌入式系统简介</vt:lpstr>
      <vt:lpstr>嵌入式系统简介</vt:lpstr>
      <vt:lpstr>PowerPoint 演示文稿</vt:lpstr>
      <vt:lpstr>嵌入式系统的软/硬件框架</vt:lpstr>
      <vt:lpstr>嵌入式系统简介</vt:lpstr>
      <vt:lpstr>嵌入式系统简介</vt:lpstr>
      <vt:lpstr>嵌入式系统简介</vt:lpstr>
      <vt:lpstr>嵌入式系统与单片机、PC相比的优势</vt:lpstr>
      <vt:lpstr>PowerPoint 演示文稿</vt:lpstr>
      <vt:lpstr>嵌入式工程师分类</vt:lpstr>
      <vt:lpstr>嵌入式驱动工程师</vt:lpstr>
      <vt:lpstr>嵌入式系统工程师</vt:lpstr>
      <vt:lpstr>嵌入式应用工程师</vt:lpstr>
      <vt:lpstr>大公司的嵌入式工程师</vt:lpstr>
      <vt:lpstr>小公司的嵌入式工程师</vt:lpstr>
      <vt:lpstr>嵌入式发展前景与当今状况</vt:lpstr>
      <vt:lpstr>PowerPoint 演示文稿</vt:lpstr>
      <vt:lpstr>展望人工智能带动前沿嵌入式技术</vt:lpstr>
      <vt:lpstr>PowerPoint 演示文稿</vt:lpstr>
      <vt:lpstr>嵌入式系统的应用领域</vt:lpstr>
      <vt:lpstr>嵌入式产品</vt:lpstr>
      <vt:lpstr>前沿的嵌入式产品</vt:lpstr>
      <vt:lpstr>PowerPoint 演示文稿</vt:lpstr>
      <vt:lpstr>PowerPoint 演示文稿</vt:lpstr>
      <vt:lpstr>PowerPoint 演示文稿</vt:lpstr>
      <vt:lpstr>PowerPoint 演示文稿</vt:lpstr>
      <vt:lpstr>嵌入式技术应用——工业控制</vt:lpstr>
      <vt:lpstr>PowerPoint 演示文稿</vt:lpstr>
      <vt:lpstr>微型飞行器---“黑寡妇”</vt:lpstr>
      <vt:lpstr>基于VXworks的火星探路者</vt:lpstr>
      <vt:lpstr>2004年“勇气号”再次登陆火星</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2017</cp:lastModifiedBy>
  <cp:revision>543</cp:revision>
  <dcterms:created xsi:type="dcterms:W3CDTF">2001-06-18T05:13:00Z</dcterms:created>
  <dcterms:modified xsi:type="dcterms:W3CDTF">2024-02-19T13:45:58Z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36BA1F9269DB4375BD4E9F345B87FA27</vt:lpwstr>
  </property>
</Properties>
</file>